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82" r:id="rId5"/>
    <p:sldId id="288" r:id="rId6"/>
    <p:sldId id="284" r:id="rId7"/>
    <p:sldId id="286" r:id="rId8"/>
    <p:sldId id="292" r:id="rId9"/>
    <p:sldId id="321" r:id="rId10"/>
    <p:sldId id="357" r:id="rId11"/>
    <p:sldId id="289" r:id="rId12"/>
    <p:sldId id="323" r:id="rId13"/>
    <p:sldId id="296" r:id="rId14"/>
    <p:sldId id="300" r:id="rId15"/>
    <p:sldId id="325" r:id="rId16"/>
    <p:sldId id="330" r:id="rId17"/>
    <p:sldId id="332" r:id="rId18"/>
    <p:sldId id="331" r:id="rId19"/>
    <p:sldId id="333" r:id="rId20"/>
    <p:sldId id="334" r:id="rId21"/>
    <p:sldId id="335" r:id="rId22"/>
    <p:sldId id="326" r:id="rId23"/>
    <p:sldId id="336" r:id="rId24"/>
    <p:sldId id="337" r:id="rId25"/>
    <p:sldId id="340" r:id="rId26"/>
    <p:sldId id="339" r:id="rId27"/>
    <p:sldId id="341" r:id="rId28"/>
    <p:sldId id="327" r:id="rId29"/>
    <p:sldId id="342" r:id="rId30"/>
    <p:sldId id="343" r:id="rId31"/>
    <p:sldId id="344" r:id="rId32"/>
    <p:sldId id="328" r:id="rId33"/>
    <p:sldId id="345" r:id="rId34"/>
    <p:sldId id="329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8" r:id="rId47"/>
    <p:sldId id="31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9D9D9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07" autoAdjust="0"/>
  </p:normalViewPr>
  <p:slideViewPr>
    <p:cSldViewPr snapToGrid="0">
      <p:cViewPr varScale="1">
        <p:scale>
          <a:sx n="66" d="100"/>
          <a:sy n="66" d="100"/>
        </p:scale>
        <p:origin x="78" y="132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4/12/2021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1316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141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2788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319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865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6985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748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02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0043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272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28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2936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9241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1457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7173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3345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4450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3390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5287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371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671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2929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7676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7691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1548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121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86862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287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06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130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884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3475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669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56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14.xml"/><Relationship Id="rId7" Type="http://schemas.openxmlformats.org/officeDocument/2006/relationships/slide" Target="slide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0.xml"/><Relationship Id="rId5" Type="http://schemas.openxmlformats.org/officeDocument/2006/relationships/slide" Target="slide27.xml"/><Relationship Id="rId4" Type="http://schemas.openxmlformats.org/officeDocument/2006/relationships/slide" Target="slide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1" b="7373"/>
          <a:stretch/>
        </p:blipFill>
        <p:spPr>
          <a:xfrm>
            <a:off x="0" y="-1"/>
            <a:ext cx="12192000" cy="6858001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76280" y="1556468"/>
            <a:ext cx="388238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Pertemuan 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3064032"/>
            <a:ext cx="3571782" cy="1700567"/>
          </a:xfrm>
        </p:spPr>
        <p:txBody>
          <a:bodyPr/>
          <a:lstStyle/>
          <a:p>
            <a:r>
              <a:rPr lang="en-US" sz="4800" dirty="0"/>
              <a:t>Teknik Audit </a:t>
            </a:r>
            <a:r>
              <a:rPr lang="en-US" sz="4800" dirty="0" err="1"/>
              <a:t>Berbantuan</a:t>
            </a:r>
            <a:r>
              <a:rPr lang="en-US" sz="4800" dirty="0"/>
              <a:t> </a:t>
            </a:r>
            <a:r>
              <a:rPr lang="en-US" sz="4800" dirty="0" err="1"/>
              <a:t>Komputer</a:t>
            </a:r>
            <a:endParaRPr lang="en-US" sz="4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 err="1"/>
              <a:t>Politeknik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Negara STAN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6447A-8246-4C8C-A4A0-9239BD20908E}"/>
              </a:ext>
            </a:extLst>
          </p:cNvPr>
          <p:cNvSpPr txBox="1"/>
          <p:nvPr/>
        </p:nvSpPr>
        <p:spPr>
          <a:xfrm>
            <a:off x="6476280" y="6259237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sz="2400" dirty="0">
              <a:solidFill>
                <a:schemeClr val="bg1">
                  <a:lumMod val="95000"/>
                </a:schemeClr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6" b="6303"/>
          <a:stretch/>
        </p:blipFill>
        <p:spPr>
          <a:xfrm>
            <a:off x="-1" y="0"/>
            <a:ext cx="12192002" cy="6734696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A60A77-3CD9-2340-9CBF-AB127828C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36536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tx1">
                  <a:alpha val="41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472318" y="2377000"/>
            <a:ext cx="6299682" cy="2387600"/>
          </a:xfrm>
        </p:spPr>
        <p:txBody>
          <a:bodyPr/>
          <a:lstStyle/>
          <a:p>
            <a:pPr algn="r"/>
            <a:r>
              <a:rPr lang="en-US" sz="6600" dirty="0" err="1"/>
              <a:t>Impor</a:t>
            </a:r>
            <a:r>
              <a:rPr lang="en-US" sz="6600" dirty="0"/>
              <a:t> Data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572250" y="4876800"/>
            <a:ext cx="5187750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096000" y="5051425"/>
            <a:ext cx="5676000" cy="1219200"/>
          </a:xfrm>
        </p:spPr>
        <p:txBody>
          <a:bodyPr/>
          <a:lstStyle/>
          <a:p>
            <a:pPr algn="r"/>
            <a:r>
              <a:rPr lang="en-US" dirty="0"/>
              <a:t>CSV/TXT • MDB • DBF • XBRL • JSON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A0AF8-80C9-479A-BE96-C26A4187A980}"/>
              </a:ext>
            </a:extLst>
          </p:cNvPr>
          <p:cNvSpPr txBox="1"/>
          <p:nvPr/>
        </p:nvSpPr>
        <p:spPr>
          <a:xfrm>
            <a:off x="-2" y="6365362"/>
            <a:ext cx="11772001" cy="379629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1D1B1-5213-4CD3-9BE1-2B2D5179CAD9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Graphic 10" descr="Download from cloud">
            <a:extLst>
              <a:ext uri="{FF2B5EF4-FFF2-40B4-BE49-F238E27FC236}">
                <a16:creationId xmlns:a16="http://schemas.microsoft.com/office/drawing/2014/main" id="{13182919-3034-47D8-8E13-6258B85FB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776" y="1729047"/>
            <a:ext cx="2146816" cy="214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4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Lingkup</a:t>
            </a:r>
            <a:r>
              <a:rPr lang="en-US" dirty="0"/>
              <a:t> Latihan </a:t>
            </a:r>
            <a:r>
              <a:rPr lang="en-US" dirty="0" err="1"/>
              <a:t>Impor</a:t>
            </a:r>
            <a:r>
              <a:rPr lang="en-US" dirty="0"/>
              <a:t>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60DC7-D907-40DB-B0E3-96BA16BF3115}"/>
              </a:ext>
            </a:extLst>
          </p:cNvPr>
          <p:cNvSpPr/>
          <p:nvPr/>
        </p:nvSpPr>
        <p:spPr>
          <a:xfrm>
            <a:off x="8442408" y="1721055"/>
            <a:ext cx="2844310" cy="12834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7200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Delimited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Fixed Width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FA5194-EB57-4766-823A-D26A23E643EA}"/>
              </a:ext>
            </a:extLst>
          </p:cNvPr>
          <p:cNvSpPr/>
          <p:nvPr/>
        </p:nvSpPr>
        <p:spPr>
          <a:xfrm>
            <a:off x="8442407" y="4040749"/>
            <a:ext cx="2844310" cy="21606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7200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Mdb</a:t>
            </a:r>
            <a:r>
              <a:rPr lang="en-US" sz="2800" dirty="0">
                <a:solidFill>
                  <a:schemeClr val="tx1"/>
                </a:solidFill>
              </a:rPr>
              <a:t> (Access)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Dbf</a:t>
            </a:r>
            <a:endParaRPr lang="en-US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XBRL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5B332-8FE5-4A07-A861-ECCDFDCCC5F9}"/>
              </a:ext>
            </a:extLst>
          </p:cNvPr>
          <p:cNvSpPr txBox="1"/>
          <p:nvPr/>
        </p:nvSpPr>
        <p:spPr>
          <a:xfrm>
            <a:off x="8609955" y="1072648"/>
            <a:ext cx="2509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Flat File/Text</a:t>
            </a:r>
            <a:endParaRPr lang="en-ID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18F012-AEDD-4803-8240-85F474DA0633}"/>
              </a:ext>
            </a:extLst>
          </p:cNvPr>
          <p:cNvSpPr txBox="1"/>
          <p:nvPr/>
        </p:nvSpPr>
        <p:spPr>
          <a:xfrm>
            <a:off x="8966816" y="3407227"/>
            <a:ext cx="1795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 Text</a:t>
            </a:r>
            <a:endParaRPr lang="en-ID" sz="3200" dirty="0"/>
          </a:p>
        </p:txBody>
      </p:sp>
      <p:pic>
        <p:nvPicPr>
          <p:cNvPr id="27" name="Google Shape;254;p17">
            <a:extLst>
              <a:ext uri="{FF2B5EF4-FFF2-40B4-BE49-F238E27FC236}">
                <a16:creationId xmlns:a16="http://schemas.microsoft.com/office/drawing/2014/main" id="{6A081059-B41F-4966-B4A2-BB83FA4E3A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257" y="1357702"/>
            <a:ext cx="5979486" cy="44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4DD8C29-FC15-4FCD-A5B2-B53C59ABBA7D}"/>
              </a:ext>
            </a:extLst>
          </p:cNvPr>
          <p:cNvSpPr/>
          <p:nvPr/>
        </p:nvSpPr>
        <p:spPr>
          <a:xfrm>
            <a:off x="5618520" y="1502852"/>
            <a:ext cx="1232223" cy="1232223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0B2582-08F1-456D-89C2-D2881A6D55D9}"/>
              </a:ext>
            </a:extLst>
          </p:cNvPr>
          <p:cNvSpPr/>
          <p:nvPr/>
        </p:nvSpPr>
        <p:spPr>
          <a:xfrm>
            <a:off x="567548" y="2108337"/>
            <a:ext cx="1493482" cy="149348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55DB6E-8A9A-440D-A422-15A625AA2CF4}"/>
              </a:ext>
            </a:extLst>
          </p:cNvPr>
          <p:cNvSpPr/>
          <p:nvPr/>
        </p:nvSpPr>
        <p:spPr>
          <a:xfrm>
            <a:off x="798487" y="3601819"/>
            <a:ext cx="4252286" cy="1322329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B02FF92-9CD0-41E3-9CDE-80DB8D9BD4E2}"/>
              </a:ext>
            </a:extLst>
          </p:cNvPr>
          <p:cNvSpPr/>
          <p:nvPr/>
        </p:nvSpPr>
        <p:spPr>
          <a:xfrm>
            <a:off x="6957146" y="759496"/>
            <a:ext cx="1378857" cy="949343"/>
          </a:xfrm>
          <a:prstGeom prst="wedgeRoundRectCallout">
            <a:avLst>
              <a:gd name="adj1" fmla="val 68641"/>
              <a:gd name="adj2" fmla="val 18163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</a:rPr>
              <a:t>Butuh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pendefinisian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saat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impor</a:t>
            </a:r>
            <a:endParaRPr lang="en-ID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42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59EB655-E418-40AB-A4F5-2B3370BDF13A}"/>
              </a:ext>
            </a:extLst>
          </p:cNvPr>
          <p:cNvSpPr txBox="1"/>
          <p:nvPr/>
        </p:nvSpPr>
        <p:spPr>
          <a:xfrm>
            <a:off x="5416317" y="1174536"/>
            <a:ext cx="125867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atin typeface="Bernard MT Condensed" panose="02050806060905020404" pitchFamily="18" charset="0"/>
              </a:rPr>
              <a:t>I</a:t>
            </a:r>
            <a:endParaRPr lang="en-ID" sz="28700" dirty="0">
              <a:solidFill>
                <a:schemeClr val="accent1">
                  <a:lumMod val="60000"/>
                  <a:lumOff val="40000"/>
                  <a:alpha val="5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B7415-4788-435D-ABBB-0177D372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/>
          <a:lstStyle/>
          <a:p>
            <a:pPr algn="ctr"/>
            <a:r>
              <a:rPr lang="en-US" sz="8800" dirty="0"/>
              <a:t>Delimited</a:t>
            </a:r>
            <a:endParaRPr lang="en-ID" sz="8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9F7C-80CE-4188-BB89-3E15DB3BD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360000"/>
          </a:xfrm>
        </p:spPr>
        <p:txBody>
          <a:bodyPr/>
          <a:lstStyle/>
          <a:p>
            <a:pPr algn="ctr"/>
            <a:r>
              <a:rPr lang="en-US" dirty="0"/>
              <a:t>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pembatas</a:t>
            </a:r>
            <a:r>
              <a:rPr lang="en-US" dirty="0"/>
              <a:t> </a:t>
            </a:r>
            <a:r>
              <a:rPr lang="en-US" dirty="0" err="1"/>
              <a:t>khusus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709B-D14B-4C5F-AE34-A66205CFDC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4C105-6B94-4B7C-8AA9-04B188EFB3B0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5DC1F-421A-4DA3-9A71-50B2694B2F8C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78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Delimited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0E917-5F27-42BD-B9EB-7DC20FBCCF0C}"/>
              </a:ext>
            </a:extLst>
          </p:cNvPr>
          <p:cNvSpPr txBox="1"/>
          <p:nvPr/>
        </p:nvSpPr>
        <p:spPr>
          <a:xfrm>
            <a:off x="432000" y="864000"/>
            <a:ext cx="843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yang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pembatas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pemisah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/field</a:t>
            </a:r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B4CFBC-4298-4516-92B0-B1FCC664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94" y="1930474"/>
            <a:ext cx="6573175" cy="1756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EA66ED-9538-4170-A0E8-5D225F457F44}"/>
              </a:ext>
            </a:extLst>
          </p:cNvPr>
          <p:cNvSpPr txBox="1"/>
          <p:nvPr/>
        </p:nvSpPr>
        <p:spPr>
          <a:xfrm>
            <a:off x="501794" y="1480666"/>
            <a:ext cx="414863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delimiter </a:t>
            </a:r>
            <a:r>
              <a:rPr lang="en-US" dirty="0" err="1"/>
              <a:t>koma</a:t>
            </a:r>
            <a:r>
              <a:rPr lang="en-US" dirty="0"/>
              <a:t> (,)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6DBB4-17E4-4410-A5F9-F172DE8FC38D}"/>
              </a:ext>
            </a:extLst>
          </p:cNvPr>
          <p:cNvSpPr txBox="1"/>
          <p:nvPr/>
        </p:nvSpPr>
        <p:spPr>
          <a:xfrm>
            <a:off x="501794" y="4475877"/>
            <a:ext cx="10079120" cy="92333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pembatas</a:t>
            </a:r>
            <a:r>
              <a:rPr lang="en-US" dirty="0"/>
              <a:t> (delimiter)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/</a:t>
            </a:r>
            <a:r>
              <a:rPr lang="en-US" dirty="0" err="1"/>
              <a:t>digunakan</a:t>
            </a:r>
            <a:r>
              <a:rPr lang="en-US" dirty="0"/>
              <a:t> pada data </a:t>
            </a:r>
            <a:r>
              <a:rPr lang="en-US" dirty="0" err="1"/>
              <a:t>seperti</a:t>
            </a:r>
            <a:r>
              <a:rPr lang="en-US" dirty="0"/>
              <a:t>:</a:t>
            </a:r>
          </a:p>
          <a:p>
            <a:r>
              <a:rPr lang="en-US" dirty="0"/>
              <a:t> “&lt;Tab&gt;”  “;”  “|” </a:t>
            </a:r>
            <a:r>
              <a:rPr lang="en-US" dirty="0" err="1"/>
              <a:t>dll</a:t>
            </a:r>
            <a:endParaRPr lang="en-ID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B68F4AF-2A79-43A4-A94A-53E497F447D4}"/>
              </a:ext>
            </a:extLst>
          </p:cNvPr>
          <p:cNvSpPr/>
          <p:nvPr/>
        </p:nvSpPr>
        <p:spPr>
          <a:xfrm>
            <a:off x="8360229" y="2006467"/>
            <a:ext cx="2641600" cy="1131905"/>
          </a:xfrm>
          <a:prstGeom prst="wedgeRoundRectCallout">
            <a:avLst>
              <a:gd name="adj1" fmla="val -84570"/>
              <a:gd name="adj2" fmla="val 8644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Data </a:t>
            </a:r>
            <a:r>
              <a:rPr lang="en-US" sz="1400" dirty="0" err="1">
                <a:solidFill>
                  <a:sysClr val="windowText" lastClr="000000"/>
                </a:solidFill>
              </a:rPr>
              <a:t>dengan</a:t>
            </a:r>
            <a:r>
              <a:rPr lang="en-US" sz="1400" dirty="0">
                <a:solidFill>
                  <a:sysClr val="windowText" lastClr="000000"/>
                </a:solidFill>
              </a:rPr>
              <a:t> delimiter </a:t>
            </a:r>
            <a:r>
              <a:rPr lang="en-US" sz="1400" dirty="0" err="1">
                <a:solidFill>
                  <a:sysClr val="windowText" lastClr="000000"/>
                </a:solidFill>
              </a:rPr>
              <a:t>koma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kerap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disebut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sebagai</a:t>
            </a:r>
            <a:r>
              <a:rPr lang="en-US" sz="1400" dirty="0">
                <a:solidFill>
                  <a:sysClr val="windowText" lastClr="000000"/>
                </a:solidFill>
              </a:rPr>
              <a:t> comma separator values (csv)</a:t>
            </a:r>
            <a:endParaRPr lang="en-ID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444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Delimited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0E917-5F27-42BD-B9EB-7DC20FBCCF0C}"/>
              </a:ext>
            </a:extLst>
          </p:cNvPr>
          <p:cNvSpPr txBox="1"/>
          <p:nvPr/>
        </p:nvSpPr>
        <p:spPr>
          <a:xfrm>
            <a:off x="422875" y="923792"/>
            <a:ext cx="552196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Latihan I - </a:t>
            </a:r>
            <a:r>
              <a:rPr lang="en-US" dirty="0" err="1"/>
              <a:t>Impor</a:t>
            </a:r>
            <a:r>
              <a:rPr lang="en-US" dirty="0"/>
              <a:t> file Penjualan-CommaDelimited.txt</a:t>
            </a:r>
            <a:endParaRPr lang="en-ID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E00F1-64DF-4EC8-A16C-82319F0B7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90" t="3270" r="22143" b="68847"/>
          <a:stretch/>
        </p:blipFill>
        <p:spPr>
          <a:xfrm>
            <a:off x="1136833" y="1526158"/>
            <a:ext cx="9616006" cy="46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65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Delimited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Google Shape;288;p22">
            <a:extLst>
              <a:ext uri="{FF2B5EF4-FFF2-40B4-BE49-F238E27FC236}">
                <a16:creationId xmlns:a16="http://schemas.microsoft.com/office/drawing/2014/main" id="{E60ACC08-3CAA-4936-A882-32CF944D2FA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428" y="864000"/>
            <a:ext cx="6832600" cy="5204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C388A4-A947-4E29-ADC0-1C8D1F4F1A73}"/>
              </a:ext>
            </a:extLst>
          </p:cNvPr>
          <p:cNvSpPr txBox="1"/>
          <p:nvPr/>
        </p:nvSpPr>
        <p:spPr>
          <a:xfrm>
            <a:off x="326150" y="1518486"/>
            <a:ext cx="374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data delimited </a:t>
            </a:r>
            <a:r>
              <a:rPr lang="en-US" dirty="0" err="1"/>
              <a:t>atau</a:t>
            </a:r>
            <a:r>
              <a:rPr lang="en-US" dirty="0"/>
              <a:t> fixed width?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Data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baris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berapa</a:t>
            </a:r>
            <a:r>
              <a:rPr lang="en-ID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Apakah</a:t>
            </a:r>
            <a:r>
              <a:rPr lang="en-ID" dirty="0"/>
              <a:t> data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header/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51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Delimited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388A4-A947-4E29-ADC0-1C8D1F4F1A73}"/>
              </a:ext>
            </a:extLst>
          </p:cNvPr>
          <p:cNvSpPr txBox="1"/>
          <p:nvPr/>
        </p:nvSpPr>
        <p:spPr>
          <a:xfrm>
            <a:off x="326150" y="1518486"/>
            <a:ext cx="37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delimiter/separator?</a:t>
            </a:r>
            <a:endParaRPr lang="en-ID" dirty="0"/>
          </a:p>
        </p:txBody>
      </p:sp>
      <p:pic>
        <p:nvPicPr>
          <p:cNvPr id="8" name="Google Shape;296;p23">
            <a:extLst>
              <a:ext uri="{FF2B5EF4-FFF2-40B4-BE49-F238E27FC236}">
                <a16:creationId xmlns:a16="http://schemas.microsoft.com/office/drawing/2014/main" id="{FE82F363-7719-4BFC-A2BC-13ACFBCD6B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366" y="743867"/>
            <a:ext cx="6850743" cy="5317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424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Delimited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388A4-A947-4E29-ADC0-1C8D1F4F1A73}"/>
              </a:ext>
            </a:extLst>
          </p:cNvPr>
          <p:cNvSpPr txBox="1"/>
          <p:nvPr/>
        </p:nvSpPr>
        <p:spPr>
          <a:xfrm>
            <a:off x="326150" y="1518486"/>
            <a:ext cx="37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Definisikan</a:t>
            </a:r>
            <a:r>
              <a:rPr lang="en-US" dirty="0"/>
              <a:t> format masing-masing </a:t>
            </a:r>
            <a:r>
              <a:rPr lang="en-US" dirty="0" err="1"/>
              <a:t>kolom</a:t>
            </a:r>
            <a:endParaRPr lang="en-ID" dirty="0"/>
          </a:p>
        </p:txBody>
      </p:sp>
      <p:pic>
        <p:nvPicPr>
          <p:cNvPr id="9" name="Google Shape;304;p24">
            <a:extLst>
              <a:ext uri="{FF2B5EF4-FFF2-40B4-BE49-F238E27FC236}">
                <a16:creationId xmlns:a16="http://schemas.microsoft.com/office/drawing/2014/main" id="{BB863C7C-C873-49A1-BBEC-F5B3E9348F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5200" y="864000"/>
            <a:ext cx="6996799" cy="5220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346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Delimited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388A4-A947-4E29-ADC0-1C8D1F4F1A73}"/>
              </a:ext>
            </a:extLst>
          </p:cNvPr>
          <p:cNvSpPr txBox="1"/>
          <p:nvPr/>
        </p:nvSpPr>
        <p:spPr>
          <a:xfrm>
            <a:off x="319314" y="1315917"/>
            <a:ext cx="3748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koma</a:t>
            </a:r>
            <a:r>
              <a:rPr lang="en-US" dirty="0"/>
              <a:t> dan </a:t>
            </a:r>
            <a:r>
              <a:rPr lang="en-US" dirty="0" err="1"/>
              <a:t>titik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separator </a:t>
            </a:r>
            <a:r>
              <a:rPr lang="en-US" dirty="0" err="1"/>
              <a:t>koma</a:t>
            </a:r>
            <a:r>
              <a:rPr lang="en-US" dirty="0"/>
              <a:t> dan separator </a:t>
            </a:r>
            <a:r>
              <a:rPr lang="en-US" dirty="0" err="1"/>
              <a:t>ribuan</a:t>
            </a:r>
            <a:r>
              <a:rPr lang="en-US" dirty="0"/>
              <a:t> pada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Finish, </a:t>
            </a:r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impor</a:t>
            </a:r>
            <a:r>
              <a:rPr lang="en-ID" dirty="0"/>
              <a:t> data</a:t>
            </a:r>
          </a:p>
        </p:txBody>
      </p:sp>
      <p:pic>
        <p:nvPicPr>
          <p:cNvPr id="8" name="Google Shape;312;p25">
            <a:extLst>
              <a:ext uri="{FF2B5EF4-FFF2-40B4-BE49-F238E27FC236}">
                <a16:creationId xmlns:a16="http://schemas.microsoft.com/office/drawing/2014/main" id="{443B3105-39BD-4D52-9944-51B9B145A4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2043" y="647999"/>
            <a:ext cx="6901906" cy="491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13;p25">
            <a:extLst>
              <a:ext uri="{FF2B5EF4-FFF2-40B4-BE49-F238E27FC236}">
                <a16:creationId xmlns:a16="http://schemas.microsoft.com/office/drawing/2014/main" id="{CFDA4B18-B8EF-4286-BBBE-6645927000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089" y="3511097"/>
            <a:ext cx="2924175" cy="25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A4DECB-C826-4A3B-9048-6E8CACF45049}"/>
              </a:ext>
            </a:extLst>
          </p:cNvPr>
          <p:cNvCxnSpPr/>
          <p:nvPr/>
        </p:nvCxnSpPr>
        <p:spPr>
          <a:xfrm>
            <a:off x="4074264" y="1785257"/>
            <a:ext cx="4082765" cy="275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72497-56FC-4E91-A041-820B32A84993}"/>
              </a:ext>
            </a:extLst>
          </p:cNvPr>
          <p:cNvCxnSpPr/>
          <p:nvPr/>
        </p:nvCxnSpPr>
        <p:spPr>
          <a:xfrm>
            <a:off x="4074264" y="1783564"/>
            <a:ext cx="3647336" cy="1406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789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59EB655-E418-40AB-A4F5-2B3370BDF13A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atin typeface="Bernard MT Condensed" panose="02050806060905020404" pitchFamily="18" charset="0"/>
              </a:rPr>
              <a:t>II</a:t>
            </a:r>
            <a:endParaRPr lang="en-ID" sz="28700" dirty="0">
              <a:solidFill>
                <a:schemeClr val="accent1">
                  <a:lumMod val="60000"/>
                  <a:lumOff val="40000"/>
                  <a:alpha val="5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B7415-4788-435D-ABBB-0177D372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/>
          <a:lstStyle/>
          <a:p>
            <a:pPr algn="ctr"/>
            <a:r>
              <a:rPr lang="en-US" sz="8800" dirty="0"/>
              <a:t>Fixed Width</a:t>
            </a:r>
            <a:endParaRPr lang="en-ID" sz="8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9F7C-80CE-4188-BB89-3E15DB3BD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360000"/>
          </a:xfrm>
        </p:spPr>
        <p:txBody>
          <a:bodyPr/>
          <a:lstStyle/>
          <a:p>
            <a:pPr algn="ctr"/>
            <a:r>
              <a:rPr lang="en-US" dirty="0"/>
              <a:t>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tetap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709B-D14B-4C5F-AE34-A66205CFDC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4C105-6B94-4B7C-8AA9-04B188EFB3B0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5DC1F-421A-4DA3-9A71-50B2694B2F8C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45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B60BF7A-0785-48A2-87A4-28818AFD6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10" y="0"/>
            <a:ext cx="12218110" cy="658130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-26110" y="6365363"/>
            <a:ext cx="11798109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276694"/>
            <a:ext cx="11340000" cy="432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Rencana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Pembelajaran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B1B8A-861D-4868-B510-7560E9D05CCF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38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Fixed Width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0E917-5F27-42BD-B9EB-7DC20FBCCF0C}"/>
              </a:ext>
            </a:extLst>
          </p:cNvPr>
          <p:cNvSpPr txBox="1"/>
          <p:nvPr/>
        </p:nvSpPr>
        <p:spPr>
          <a:xfrm>
            <a:off x="432000" y="864000"/>
            <a:ext cx="737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kolomnya</a:t>
            </a:r>
            <a:r>
              <a:rPr lang="en-US" dirty="0"/>
              <a:t> </a:t>
            </a:r>
            <a:r>
              <a:rPr lang="en-US" dirty="0" err="1"/>
              <a:t>dipisahkan</a:t>
            </a:r>
            <a:r>
              <a:rPr lang="en-US" dirty="0"/>
              <a:t> oleh </a:t>
            </a:r>
            <a:r>
              <a:rPr lang="en-US" dirty="0" err="1"/>
              <a:t>panjang</a:t>
            </a:r>
            <a:r>
              <a:rPr lang="en-US" dirty="0"/>
              <a:t> digit </a:t>
            </a:r>
            <a:r>
              <a:rPr lang="en-US" dirty="0" err="1"/>
              <a:t>tertentu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A66ED-9538-4170-A0E8-5D225F457F44}"/>
              </a:ext>
            </a:extLst>
          </p:cNvPr>
          <p:cNvSpPr txBox="1"/>
          <p:nvPr/>
        </p:nvSpPr>
        <p:spPr>
          <a:xfrm>
            <a:off x="501794" y="1480666"/>
            <a:ext cx="344555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fixed width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9BB53-3C82-480E-B432-1FC6481E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5" y="2196158"/>
            <a:ext cx="11641370" cy="16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Fixed Width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0E917-5F27-42BD-B9EB-7DC20FBCCF0C}"/>
              </a:ext>
            </a:extLst>
          </p:cNvPr>
          <p:cNvSpPr txBox="1"/>
          <p:nvPr/>
        </p:nvSpPr>
        <p:spPr>
          <a:xfrm>
            <a:off x="422875" y="923792"/>
            <a:ext cx="500547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Latihan II - </a:t>
            </a:r>
            <a:r>
              <a:rPr lang="en-US" dirty="0" err="1"/>
              <a:t>Impor</a:t>
            </a:r>
            <a:r>
              <a:rPr lang="en-US" dirty="0"/>
              <a:t> file Penjualan-FixedWidth.txt</a:t>
            </a:r>
            <a:endParaRPr lang="en-ID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E00F1-64DF-4EC8-A16C-82319F0B7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90" t="3270" r="22143" b="68847"/>
          <a:stretch/>
        </p:blipFill>
        <p:spPr>
          <a:xfrm>
            <a:off x="1136833" y="1526158"/>
            <a:ext cx="9616006" cy="46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0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388A4-A947-4E29-ADC0-1C8D1F4F1A73}"/>
              </a:ext>
            </a:extLst>
          </p:cNvPr>
          <p:cNvSpPr txBox="1"/>
          <p:nvPr/>
        </p:nvSpPr>
        <p:spPr>
          <a:xfrm>
            <a:off x="326150" y="1518486"/>
            <a:ext cx="374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data delimited </a:t>
            </a:r>
            <a:r>
              <a:rPr lang="en-US" dirty="0" err="1"/>
              <a:t>atau</a:t>
            </a:r>
            <a:r>
              <a:rPr lang="en-US" dirty="0"/>
              <a:t> fixed width?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Data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baris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berapa</a:t>
            </a:r>
            <a:r>
              <a:rPr lang="en-ID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Apakah</a:t>
            </a:r>
            <a:r>
              <a:rPr lang="en-ID" dirty="0"/>
              <a:t> data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header/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?</a:t>
            </a:r>
          </a:p>
        </p:txBody>
      </p:sp>
      <p:pic>
        <p:nvPicPr>
          <p:cNvPr id="8" name="Google Shape;349;p30">
            <a:extLst>
              <a:ext uri="{FF2B5EF4-FFF2-40B4-BE49-F238E27FC236}">
                <a16:creationId xmlns:a16="http://schemas.microsoft.com/office/drawing/2014/main" id="{DD331BE6-8371-485C-88AA-ABA7BE3CC2B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8250" y="432000"/>
            <a:ext cx="7467600" cy="5678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8C8DF5D-5FB6-4DB9-BAB1-2AE0B79C7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1800"/>
            <a:ext cx="11339513" cy="431800"/>
          </a:xfrm>
        </p:spPr>
        <p:txBody>
          <a:bodyPr/>
          <a:lstStyle/>
          <a:p>
            <a:r>
              <a:rPr lang="en-US" dirty="0"/>
              <a:t>Fixed Width</a:t>
            </a:r>
          </a:p>
        </p:txBody>
      </p:sp>
    </p:spTree>
    <p:extLst>
      <p:ext uri="{BB962C8B-B14F-4D97-AF65-F5344CB8AC3E}">
        <p14:creationId xmlns:p14="http://schemas.microsoft.com/office/powerpoint/2010/main" val="198076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Fixed Width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388A4-A947-4E29-ADC0-1C8D1F4F1A73}"/>
              </a:ext>
            </a:extLst>
          </p:cNvPr>
          <p:cNvSpPr txBox="1"/>
          <p:nvPr/>
        </p:nvSpPr>
        <p:spPr>
          <a:xfrm>
            <a:off x="326150" y="1518486"/>
            <a:ext cx="374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batas-batas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masing-masing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mengklik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pada data </a:t>
            </a:r>
            <a:r>
              <a:rPr lang="en-US" dirty="0" err="1"/>
              <a:t>sampel</a:t>
            </a:r>
            <a:r>
              <a:rPr lang="en-ID" dirty="0"/>
              <a:t> (double click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menghilangkan</a:t>
            </a:r>
            <a:r>
              <a:rPr lang="en-ID" dirty="0"/>
              <a:t> garis)</a:t>
            </a:r>
            <a:endParaRPr lang="en-US" dirty="0"/>
          </a:p>
        </p:txBody>
      </p:sp>
      <p:pic>
        <p:nvPicPr>
          <p:cNvPr id="8" name="Google Shape;355;p31">
            <a:extLst>
              <a:ext uri="{FF2B5EF4-FFF2-40B4-BE49-F238E27FC236}">
                <a16:creationId xmlns:a16="http://schemas.microsoft.com/office/drawing/2014/main" id="{F0780FE7-0D77-4DEE-808E-45601CCA259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2452" y="493686"/>
            <a:ext cx="7177548" cy="5457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421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Fixed Width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388A4-A947-4E29-ADC0-1C8D1F4F1A73}"/>
              </a:ext>
            </a:extLst>
          </p:cNvPr>
          <p:cNvSpPr txBox="1"/>
          <p:nvPr/>
        </p:nvSpPr>
        <p:spPr>
          <a:xfrm>
            <a:off x="326150" y="1518486"/>
            <a:ext cx="3748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Definisikan</a:t>
            </a:r>
            <a:r>
              <a:rPr lang="en-US" dirty="0"/>
              <a:t> format masing-masing </a:t>
            </a:r>
            <a:r>
              <a:rPr lang="en-US" dirty="0" err="1"/>
              <a:t>kolom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Tentukan</a:t>
            </a:r>
            <a:r>
              <a:rPr lang="en-ID" dirty="0"/>
              <a:t> separator </a:t>
            </a:r>
            <a:r>
              <a:rPr lang="en-ID" dirty="0" err="1"/>
              <a:t>koma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ribuan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Hilangkan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 </a:t>
            </a:r>
            <a:r>
              <a:rPr lang="en-ID" dirty="0" err="1"/>
              <a:t>kosong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(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Finish</a:t>
            </a:r>
          </a:p>
        </p:txBody>
      </p:sp>
      <p:pic>
        <p:nvPicPr>
          <p:cNvPr id="8" name="Google Shape;378;p33">
            <a:extLst>
              <a:ext uri="{FF2B5EF4-FFF2-40B4-BE49-F238E27FC236}">
                <a16:creationId xmlns:a16="http://schemas.microsoft.com/office/drawing/2014/main" id="{26951F74-8B61-4BD2-9EFD-61434ECF3C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0242" y="685800"/>
            <a:ext cx="7214992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140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59EB655-E418-40AB-A4F5-2B3370BDF13A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accent3">
                    <a:lumMod val="60000"/>
                    <a:lumOff val="40000"/>
                  </a:schemeClr>
                </a:solidFill>
                <a:latin typeface="Bernard MT Condensed" panose="02050806060905020404" pitchFamily="18" charset="0"/>
              </a:rPr>
              <a:t>III</a:t>
            </a:r>
            <a:endParaRPr lang="en-ID" sz="28700" dirty="0">
              <a:solidFill>
                <a:schemeClr val="accent3">
                  <a:lumMod val="60000"/>
                  <a:lumOff val="4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B7415-4788-435D-ABBB-0177D372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/>
          <a:lstStyle/>
          <a:p>
            <a:pPr algn="ctr"/>
            <a:r>
              <a:rPr lang="en-US" sz="8800" dirty="0"/>
              <a:t>.</a:t>
            </a:r>
            <a:r>
              <a:rPr lang="en-US" sz="8800" dirty="0" err="1"/>
              <a:t>mdb</a:t>
            </a:r>
            <a:endParaRPr lang="en-ID" sz="8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9F7C-80CE-4188-BB89-3E15DB3BD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360000"/>
          </a:xfrm>
        </p:spPr>
        <p:txBody>
          <a:bodyPr/>
          <a:lstStyle/>
          <a:p>
            <a:pPr algn="ctr"/>
            <a:r>
              <a:rPr lang="en-US" dirty="0"/>
              <a:t>Data yang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Ms. Access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709B-D14B-4C5F-AE34-A66205CFDC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4C105-6B94-4B7C-8AA9-04B188EFB3B0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5DC1F-421A-4DA3-9A71-50B2694B2F8C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8" name="Google Shape;232;p14">
            <a:extLst>
              <a:ext uri="{FF2B5EF4-FFF2-40B4-BE49-F238E27FC236}">
                <a16:creationId xmlns:a16="http://schemas.microsoft.com/office/drawing/2014/main" id="{40904212-C3E6-43CF-AFFF-0114592A29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8871" y="266977"/>
            <a:ext cx="983175" cy="905304"/>
          </a:xfrm>
          <a:prstGeom prst="flowChartDocumen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48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mdb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0E917-5F27-42BD-B9EB-7DC20FBCCF0C}"/>
              </a:ext>
            </a:extLst>
          </p:cNvPr>
          <p:cNvSpPr txBox="1"/>
          <p:nvPr/>
        </p:nvSpPr>
        <p:spPr>
          <a:xfrm>
            <a:off x="4800058" y="1033626"/>
            <a:ext cx="2491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DISCLAIMER</a:t>
            </a:r>
            <a:endParaRPr lang="en-ID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A28C7-F02C-434E-8EBB-8CD9ED138B79}"/>
              </a:ext>
            </a:extLst>
          </p:cNvPr>
          <p:cNvSpPr txBox="1"/>
          <p:nvPr/>
        </p:nvSpPr>
        <p:spPr>
          <a:xfrm>
            <a:off x="1054555" y="1941618"/>
            <a:ext cx="9982200" cy="3653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File Access </a:t>
            </a:r>
            <a:r>
              <a:rPr lang="en-US" sz="2400" dirty="0" err="1"/>
              <a:t>versi</a:t>
            </a:r>
            <a:r>
              <a:rPr lang="en-US" sz="2400" dirty="0"/>
              <a:t> lama yang </a:t>
            </a:r>
            <a:r>
              <a:rPr lang="en-US" sz="2400" dirty="0" err="1"/>
              <a:t>dihasilkan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Microsoft Access 2003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dibuka</a:t>
            </a:r>
            <a:r>
              <a:rPr lang="en-US" sz="2400" dirty="0"/>
              <a:t> di </a:t>
            </a:r>
            <a:r>
              <a:rPr lang="en-US" sz="2400" dirty="0" err="1"/>
              <a:t>versi</a:t>
            </a:r>
            <a:r>
              <a:rPr lang="en-US" sz="2400" dirty="0"/>
              <a:t> Access </a:t>
            </a:r>
            <a:r>
              <a:rPr lang="en-US" sz="2400" dirty="0" err="1"/>
              <a:t>terbaru</a:t>
            </a:r>
            <a:r>
              <a:rPr lang="en-US" sz="2400" dirty="0"/>
              <a:t> </a:t>
            </a:r>
            <a:r>
              <a:rPr lang="en-US" sz="2400" dirty="0" err="1"/>
              <a:t>kecuali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diinstall</a:t>
            </a:r>
            <a:r>
              <a:rPr lang="en-US" sz="2400" dirty="0"/>
              <a:t> </a:t>
            </a:r>
            <a:r>
              <a:rPr lang="en-US" sz="2400" dirty="0" err="1"/>
              <a:t>mesin</a:t>
            </a:r>
            <a:r>
              <a:rPr lang="en-US" sz="2400" dirty="0"/>
              <a:t> database yang </a:t>
            </a:r>
            <a:r>
              <a:rPr lang="en-US" sz="2400" dirty="0" err="1"/>
              <a:t>sama</a:t>
            </a:r>
            <a:r>
              <a:rPr lang="en-US" sz="2400" dirty="0"/>
              <a:t> (Microsoft Jet 4 OLE DB Provider).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FFFF00"/>
              </a:buClr>
              <a:buSzPts val="2800"/>
            </a:pPr>
            <a:r>
              <a:rPr lang="id-ID" sz="2400" b="1" dirty="0"/>
              <a:t>Solusi:</a:t>
            </a:r>
            <a:endParaRPr lang="id-ID" sz="2400" dirty="0"/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SzPts val="2800"/>
              <a:buFont typeface="Arial" panose="020B0604020202020204" pitchFamily="34" charset="0"/>
              <a:buChar char="•"/>
            </a:pPr>
            <a:r>
              <a:rPr lang="id-ID" sz="2400" dirty="0"/>
              <a:t>dibuka dengan Access 2003 atau Excel 2003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SzPts val="2800"/>
              <a:buFont typeface="Arial" panose="020B0604020202020204" pitchFamily="34" charset="0"/>
              <a:buChar char="•"/>
            </a:pPr>
            <a:r>
              <a:rPr lang="id-ID" sz="2400" dirty="0"/>
              <a:t>Menggunakan aplikasi </a:t>
            </a:r>
            <a:r>
              <a:rPr lang="id-ID" sz="2400" b="1" dirty="0"/>
              <a:t>MDB Viewer Plus www.alexnolan.net/software/mdb_viewer_plus.htm</a:t>
            </a:r>
            <a:endParaRPr lang="id-ID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err="1"/>
          </a:p>
        </p:txBody>
      </p:sp>
      <p:pic>
        <p:nvPicPr>
          <p:cNvPr id="10" name="Google Shape;232;p14">
            <a:extLst>
              <a:ext uri="{FF2B5EF4-FFF2-40B4-BE49-F238E27FC236}">
                <a16:creationId xmlns:a16="http://schemas.microsoft.com/office/drawing/2014/main" id="{F300F715-650F-44A6-8AA0-3AB337189F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8871" y="266977"/>
            <a:ext cx="983175" cy="905304"/>
          </a:xfrm>
          <a:prstGeom prst="flowChartDocumen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861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mdb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05937-1788-4CAC-8D7B-B62C96C1FE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09" r="23453" b="67806"/>
          <a:stretch/>
        </p:blipFill>
        <p:spPr>
          <a:xfrm>
            <a:off x="2151143" y="1441456"/>
            <a:ext cx="7789025" cy="4654733"/>
          </a:xfrm>
          <a:prstGeom prst="rect">
            <a:avLst/>
          </a:prstGeom>
        </p:spPr>
      </p:pic>
      <p:pic>
        <p:nvPicPr>
          <p:cNvPr id="10" name="Google Shape;232;p14">
            <a:extLst>
              <a:ext uri="{FF2B5EF4-FFF2-40B4-BE49-F238E27FC236}">
                <a16:creationId xmlns:a16="http://schemas.microsoft.com/office/drawing/2014/main" id="{D8DB4388-701E-4275-BB04-75399BC860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8871" y="266977"/>
            <a:ext cx="983175" cy="905304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7D7F90-C204-4A39-83D6-A98999307819}"/>
              </a:ext>
            </a:extLst>
          </p:cNvPr>
          <p:cNvSpPr txBox="1"/>
          <p:nvPr/>
        </p:nvSpPr>
        <p:spPr>
          <a:xfrm>
            <a:off x="422875" y="923792"/>
            <a:ext cx="442621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Latihan III - </a:t>
            </a:r>
            <a:r>
              <a:rPr lang="en-US" dirty="0" err="1"/>
              <a:t>Impor</a:t>
            </a:r>
            <a:r>
              <a:rPr lang="en-US" dirty="0"/>
              <a:t> file Bab8_Kasus3.mdb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3894628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mdb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" name="Google Shape;232;p14">
            <a:extLst>
              <a:ext uri="{FF2B5EF4-FFF2-40B4-BE49-F238E27FC236}">
                <a16:creationId xmlns:a16="http://schemas.microsoft.com/office/drawing/2014/main" id="{D8DB4388-701E-4275-BB04-75399BC860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8871" y="266977"/>
            <a:ext cx="983175" cy="905304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7D7F90-C204-4A39-83D6-A98999307819}"/>
              </a:ext>
            </a:extLst>
          </p:cNvPr>
          <p:cNvSpPr txBox="1"/>
          <p:nvPr/>
        </p:nvSpPr>
        <p:spPr>
          <a:xfrm>
            <a:off x="428278" y="2215564"/>
            <a:ext cx="2793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dirty="0" err="1"/>
              <a:t>tabel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diimpor</a:t>
            </a:r>
            <a:r>
              <a:rPr lang="en-US" sz="2000" dirty="0"/>
              <a:t> (</a:t>
            </a:r>
            <a:r>
              <a:rPr lang="en-US" sz="2000" dirty="0" err="1"/>
              <a:t>Transaksi_April</a:t>
            </a:r>
            <a:r>
              <a:rPr lang="en-US" sz="2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Load</a:t>
            </a:r>
            <a:endParaRPr lang="en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569CE-2772-42F3-B49C-85C5E239B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" r="1617" b="1955"/>
          <a:stretch/>
        </p:blipFill>
        <p:spPr>
          <a:xfrm>
            <a:off x="3752400" y="1551894"/>
            <a:ext cx="8229600" cy="375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54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59EB655-E418-40AB-A4F5-2B3370BDF13A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accent3">
                    <a:lumMod val="60000"/>
                    <a:lumOff val="40000"/>
                  </a:schemeClr>
                </a:solidFill>
                <a:latin typeface="Bernard MT Condensed" panose="02050806060905020404" pitchFamily="18" charset="0"/>
              </a:rPr>
              <a:t>IV</a:t>
            </a:r>
            <a:endParaRPr lang="en-ID" sz="28700" dirty="0">
              <a:solidFill>
                <a:schemeClr val="accent3">
                  <a:lumMod val="60000"/>
                  <a:lumOff val="4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B7415-4788-435D-ABBB-0177D372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/>
          <a:lstStyle/>
          <a:p>
            <a:pPr algn="ctr"/>
            <a:r>
              <a:rPr lang="en-US" sz="8800" dirty="0"/>
              <a:t>.</a:t>
            </a:r>
            <a:r>
              <a:rPr lang="en-US" sz="8800" dirty="0" err="1"/>
              <a:t>dbf</a:t>
            </a:r>
            <a:endParaRPr lang="en-ID" sz="8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9F7C-80CE-4188-BB89-3E15DB3BD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360000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dirty="0"/>
              <a:t>Data yang </a:t>
            </a:r>
            <a:r>
              <a:rPr lang="en-US" dirty="0" err="1"/>
              <a:t>berasal</a:t>
            </a:r>
            <a:r>
              <a:rPr lang="en-US" dirty="0"/>
              <a:t> (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ekspor</a:t>
            </a:r>
            <a:r>
              <a:rPr lang="en-US" dirty="0"/>
              <a:t>)</a:t>
            </a:r>
          </a:p>
          <a:p>
            <a:pPr algn="ctr">
              <a:spcBef>
                <a:spcPts val="0"/>
              </a:spcBef>
            </a:pP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709B-D14B-4C5F-AE34-A66205CFDC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4C105-6B94-4B7C-8AA9-04B188EFB3B0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5DC1F-421A-4DA3-9A71-50B2694B2F8C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8" name="Google Shape;223;p14">
            <a:extLst>
              <a:ext uri="{FF2B5EF4-FFF2-40B4-BE49-F238E27FC236}">
                <a16:creationId xmlns:a16="http://schemas.microsoft.com/office/drawing/2014/main" id="{4734C5EB-C477-46F3-934E-B65B1B03D7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0760" y="354409"/>
            <a:ext cx="1092678" cy="966381"/>
          </a:xfrm>
          <a:prstGeom prst="rect">
            <a:avLst/>
          </a:prstGeom>
          <a:solidFill>
            <a:srgbClr val="BBD6EE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91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r>
              <a:rPr lang="en-US" dirty="0" err="1"/>
              <a:t>Pertemuan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59309-5A61-46BF-AB53-3DE1E3101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6217" y="1536025"/>
            <a:ext cx="1884148" cy="1884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EAFB6C2-62FC-478F-9964-AF0BC4A20183}"/>
              </a:ext>
            </a:extLst>
          </p:cNvPr>
          <p:cNvSpPr txBox="1">
            <a:spLocks/>
          </p:cNvSpPr>
          <p:nvPr/>
        </p:nvSpPr>
        <p:spPr>
          <a:xfrm>
            <a:off x="955143" y="3563799"/>
            <a:ext cx="2306296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Tipe</a:t>
            </a:r>
            <a:r>
              <a:rPr lang="en-US" sz="2400" b="1" dirty="0"/>
              <a:t> Data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2C1E66-F249-4C34-BBA5-2070223BD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35471" y="4062702"/>
            <a:ext cx="1745640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046CAF9-6835-42A9-844A-24DFF664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8963" y="1526173"/>
            <a:ext cx="1884148" cy="1884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id="{AE70DBDE-7C53-422B-AAE5-00B0CF20B2B3}"/>
              </a:ext>
            </a:extLst>
          </p:cNvPr>
          <p:cNvSpPr txBox="1">
            <a:spLocks/>
          </p:cNvSpPr>
          <p:nvPr/>
        </p:nvSpPr>
        <p:spPr>
          <a:xfrm>
            <a:off x="3912000" y="3553947"/>
            <a:ext cx="3718074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Akses</a:t>
            </a:r>
            <a:r>
              <a:rPr lang="en-US" sz="2400" b="1" dirty="0"/>
              <a:t> Data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76BBE2-A6B3-4D40-94AB-56D3DA66F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98217" y="4052850"/>
            <a:ext cx="1745640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3A58A7E-34F3-46EA-ADF3-FDD96ED36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4295" y="1536025"/>
            <a:ext cx="1884148" cy="1884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36C90B1B-531D-4979-BD78-CF664955C810}"/>
              </a:ext>
            </a:extLst>
          </p:cNvPr>
          <p:cNvSpPr txBox="1">
            <a:spLocks/>
          </p:cNvSpPr>
          <p:nvPr/>
        </p:nvSpPr>
        <p:spPr>
          <a:xfrm>
            <a:off x="7922909" y="3563799"/>
            <a:ext cx="3586920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Import Data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D7EDF-8662-421F-967F-7D04E638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43549" y="4062702"/>
            <a:ext cx="1745640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44CD126-304D-4305-A652-67E2D42E1360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81" name="Content Placeholder 13">
            <a:extLst>
              <a:ext uri="{FF2B5EF4-FFF2-40B4-BE49-F238E27FC236}">
                <a16:creationId xmlns:a16="http://schemas.microsoft.com/office/drawing/2014/main" id="{CBD51E70-6150-412B-B874-F7972A13BD84}"/>
              </a:ext>
            </a:extLst>
          </p:cNvPr>
          <p:cNvSpPr txBox="1">
            <a:spLocks/>
          </p:cNvSpPr>
          <p:nvPr/>
        </p:nvSpPr>
        <p:spPr>
          <a:xfrm>
            <a:off x="1166217" y="4193574"/>
            <a:ext cx="198000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Tipe</a:t>
            </a:r>
            <a:r>
              <a:rPr lang="en-US" dirty="0"/>
              <a:t> dan </a:t>
            </a:r>
            <a:r>
              <a:rPr lang="en-US" dirty="0" err="1"/>
              <a:t>Jenis</a:t>
            </a:r>
            <a:r>
              <a:rPr lang="en-US" dirty="0"/>
              <a:t> Data</a:t>
            </a:r>
          </a:p>
        </p:txBody>
      </p:sp>
      <p:sp>
        <p:nvSpPr>
          <p:cNvPr id="82" name="Content Placeholder 13">
            <a:extLst>
              <a:ext uri="{FF2B5EF4-FFF2-40B4-BE49-F238E27FC236}">
                <a16:creationId xmlns:a16="http://schemas.microsoft.com/office/drawing/2014/main" id="{C8A71AF2-E5B8-4DDA-95F2-81CB3A786F7A}"/>
              </a:ext>
            </a:extLst>
          </p:cNvPr>
          <p:cNvSpPr txBox="1">
            <a:spLocks/>
          </p:cNvSpPr>
          <p:nvPr/>
        </p:nvSpPr>
        <p:spPr>
          <a:xfrm>
            <a:off x="4781037" y="4193574"/>
            <a:ext cx="198000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Media dan Cara </a:t>
            </a:r>
            <a:r>
              <a:rPr lang="en-US" dirty="0" err="1"/>
              <a:t>Transmisi</a:t>
            </a:r>
            <a:r>
              <a:rPr lang="en-US" dirty="0"/>
              <a:t> Data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E162330D-606A-4C2F-B8D0-6D15CD324607}"/>
              </a:ext>
            </a:extLst>
          </p:cNvPr>
          <p:cNvSpPr txBox="1">
            <a:spLocks/>
          </p:cNvSpPr>
          <p:nvPr/>
        </p:nvSpPr>
        <p:spPr>
          <a:xfrm>
            <a:off x="8406955" y="4193574"/>
            <a:ext cx="2618828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Memanfaatkan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data pada Ms. Excel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362-6735-47EB-A21D-B21325E6C6EA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Graphic 3" descr="Venn diagram">
            <a:extLst>
              <a:ext uri="{FF2B5EF4-FFF2-40B4-BE49-F238E27FC236}">
                <a16:creationId xmlns:a16="http://schemas.microsoft.com/office/drawing/2014/main" id="{98C89D07-FE5F-4E93-85AA-2AF6EBC02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295" y="1565814"/>
            <a:ext cx="1801992" cy="1801990"/>
          </a:xfrm>
          <a:prstGeom prst="rect">
            <a:avLst/>
          </a:prstGeom>
        </p:spPr>
      </p:pic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69260B74-BD86-48F6-A769-6C6E63FEA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6538" y="1867918"/>
            <a:ext cx="1188998" cy="1188996"/>
          </a:xfrm>
          <a:prstGeom prst="rect">
            <a:avLst/>
          </a:prstGeom>
        </p:spPr>
      </p:pic>
      <p:pic>
        <p:nvPicPr>
          <p:cNvPr id="9" name="Graphic 8" descr="Download from cloud">
            <a:extLst>
              <a:ext uri="{FF2B5EF4-FFF2-40B4-BE49-F238E27FC236}">
                <a16:creationId xmlns:a16="http://schemas.microsoft.com/office/drawing/2014/main" id="{7ED68F96-9CA4-43DC-9C67-F0A07AFB4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2239" y="1753970"/>
            <a:ext cx="1448260" cy="144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95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dbf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Google Shape;223;p14">
            <a:extLst>
              <a:ext uri="{FF2B5EF4-FFF2-40B4-BE49-F238E27FC236}">
                <a16:creationId xmlns:a16="http://schemas.microsoft.com/office/drawing/2014/main" id="{D087C369-055E-49DF-AF0D-E0AEDDC489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0760" y="354409"/>
            <a:ext cx="1092678" cy="966381"/>
          </a:xfrm>
          <a:prstGeom prst="rect">
            <a:avLst/>
          </a:prstGeom>
          <a:solidFill>
            <a:srgbClr val="BBD6EE"/>
          </a:solidFill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399D75-3967-47B7-A2E0-2F1965E75EC0}"/>
              </a:ext>
            </a:extLst>
          </p:cNvPr>
          <p:cNvSpPr txBox="1"/>
          <p:nvPr/>
        </p:nvSpPr>
        <p:spPr>
          <a:xfrm>
            <a:off x="1104899" y="1501102"/>
            <a:ext cx="9982200" cy="310854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DBF: dBase database file (</a:t>
            </a:r>
            <a:r>
              <a:rPr lang="en-US" sz="2800" dirty="0" err="1"/>
              <a:t>dari</a:t>
            </a:r>
            <a:r>
              <a:rPr lang="en-US" sz="2800" dirty="0"/>
              <a:t> database management system </a:t>
            </a:r>
            <a:r>
              <a:rPr lang="en-US" sz="2800" dirty="0" err="1"/>
              <a:t>dBASE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Cara </a:t>
            </a:r>
            <a:r>
              <a:rPr lang="en-US" sz="2800" dirty="0" err="1"/>
              <a:t>Membuka</a:t>
            </a:r>
            <a:r>
              <a:rPr lang="en-US" sz="28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Drag &amp; Drop </a:t>
            </a:r>
            <a:r>
              <a:rPr lang="en-US" sz="2800" dirty="0" err="1"/>
              <a:t>ke</a:t>
            </a:r>
            <a:r>
              <a:rPr lang="en-US" sz="2800" dirty="0"/>
              <a:t> salah </a:t>
            </a:r>
            <a:r>
              <a:rPr lang="en-US" sz="2800" dirty="0" err="1"/>
              <a:t>satu</a:t>
            </a:r>
            <a:r>
              <a:rPr lang="en-US" sz="2800" dirty="0"/>
              <a:t> 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atau</a:t>
            </a:r>
            <a:r>
              <a:rPr lang="en-US" sz="2800" dirty="0"/>
              <a:t> DBF Viewer Plus (www.alexnolan.net/software/dbf.htm)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D8936-1D32-4CC2-844B-EC2A1805BA53}"/>
              </a:ext>
            </a:extLst>
          </p:cNvPr>
          <p:cNvSpPr txBox="1"/>
          <p:nvPr/>
        </p:nvSpPr>
        <p:spPr>
          <a:xfrm>
            <a:off x="422875" y="5419159"/>
            <a:ext cx="442621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Latihan IV - </a:t>
            </a:r>
            <a:r>
              <a:rPr lang="en-US" dirty="0" err="1"/>
              <a:t>Impor</a:t>
            </a:r>
            <a:r>
              <a:rPr lang="en-US" dirty="0"/>
              <a:t> file Bab8_Kasus4.DBF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502441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59EB655-E418-40AB-A4F5-2B3370BDF13A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accent3">
                    <a:lumMod val="60000"/>
                    <a:lumOff val="40000"/>
                  </a:schemeClr>
                </a:solidFill>
                <a:latin typeface="Bernard MT Condensed" panose="02050806060905020404" pitchFamily="18" charset="0"/>
              </a:rPr>
              <a:t>V</a:t>
            </a:r>
            <a:endParaRPr lang="en-ID" sz="28700" dirty="0">
              <a:solidFill>
                <a:schemeClr val="accent3">
                  <a:lumMod val="60000"/>
                  <a:lumOff val="4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B7415-4788-435D-ABBB-0177D372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/>
          <a:lstStyle/>
          <a:p>
            <a:pPr algn="ctr"/>
            <a:r>
              <a:rPr lang="en-US" sz="8800" dirty="0" err="1"/>
              <a:t>xBRL</a:t>
            </a:r>
            <a:endParaRPr lang="en-ID" sz="8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9F7C-80CE-4188-BB89-3E15DB3BD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360000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dirty="0"/>
              <a:t>Data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xml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709B-D14B-4C5F-AE34-A66205CFDC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4C105-6B94-4B7C-8AA9-04B188EFB3B0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5DC1F-421A-4DA3-9A71-50B2694B2F8C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8" name="Google Shape;227;p14">
            <a:extLst>
              <a:ext uri="{FF2B5EF4-FFF2-40B4-BE49-F238E27FC236}">
                <a16:creationId xmlns:a16="http://schemas.microsoft.com/office/drawing/2014/main" id="{E91A466A-C4CE-4EFD-8225-5A6C7ED0CA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500" t="8750" r="25625" b="2629"/>
          <a:stretch/>
        </p:blipFill>
        <p:spPr>
          <a:xfrm>
            <a:off x="10342640" y="368451"/>
            <a:ext cx="1488918" cy="938298"/>
          </a:xfrm>
          <a:custGeom>
            <a:avLst/>
            <a:gdLst/>
            <a:ahLst/>
            <a:cxnLst/>
            <a:rect l="l" t="t" r="r" b="b"/>
            <a:pathLst>
              <a:path w="5715000" h="3601526" extrusionOk="0">
                <a:moveTo>
                  <a:pt x="2857500" y="0"/>
                </a:moveTo>
                <a:cubicBezTo>
                  <a:pt x="4435654" y="0"/>
                  <a:pt x="5715000" y="806229"/>
                  <a:pt x="5715000" y="1800763"/>
                </a:cubicBezTo>
                <a:cubicBezTo>
                  <a:pt x="5715000" y="2795297"/>
                  <a:pt x="4435654" y="3601526"/>
                  <a:pt x="2857500" y="3601526"/>
                </a:cubicBezTo>
                <a:cubicBezTo>
                  <a:pt x="1279346" y="3601526"/>
                  <a:pt x="0" y="2795297"/>
                  <a:pt x="0" y="1800763"/>
                </a:cubicBezTo>
                <a:cubicBezTo>
                  <a:pt x="0" y="806229"/>
                  <a:pt x="1279346" y="0"/>
                  <a:pt x="285750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433166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xBRL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8" name="Google Shape;227;p14">
            <a:extLst>
              <a:ext uri="{FF2B5EF4-FFF2-40B4-BE49-F238E27FC236}">
                <a16:creationId xmlns:a16="http://schemas.microsoft.com/office/drawing/2014/main" id="{A23777ED-855A-40E7-9E1B-BF6E78FE5C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500" t="8750" r="25625" b="2629"/>
          <a:stretch/>
        </p:blipFill>
        <p:spPr>
          <a:xfrm>
            <a:off x="10342640" y="368451"/>
            <a:ext cx="1488918" cy="938298"/>
          </a:xfrm>
          <a:custGeom>
            <a:avLst/>
            <a:gdLst/>
            <a:ahLst/>
            <a:cxnLst/>
            <a:rect l="l" t="t" r="r" b="b"/>
            <a:pathLst>
              <a:path w="5715000" h="3601526" extrusionOk="0">
                <a:moveTo>
                  <a:pt x="2857500" y="0"/>
                </a:moveTo>
                <a:cubicBezTo>
                  <a:pt x="4435654" y="0"/>
                  <a:pt x="5715000" y="806229"/>
                  <a:pt x="5715000" y="1800763"/>
                </a:cubicBezTo>
                <a:cubicBezTo>
                  <a:pt x="5715000" y="2795297"/>
                  <a:pt x="4435654" y="3601526"/>
                  <a:pt x="2857500" y="3601526"/>
                </a:cubicBezTo>
                <a:cubicBezTo>
                  <a:pt x="1279346" y="3601526"/>
                  <a:pt x="0" y="2795297"/>
                  <a:pt x="0" y="1800763"/>
                </a:cubicBezTo>
                <a:cubicBezTo>
                  <a:pt x="0" y="806229"/>
                  <a:pt x="1279346" y="0"/>
                  <a:pt x="285750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BF9F02-D1C2-4F4F-8063-D3B8577E87FE}"/>
              </a:ext>
            </a:extLst>
          </p:cNvPr>
          <p:cNvSpPr txBox="1"/>
          <p:nvPr/>
        </p:nvSpPr>
        <p:spPr>
          <a:xfrm>
            <a:off x="326150" y="837600"/>
            <a:ext cx="186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ID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0270F9-1620-48E1-8322-37AAE1B7A567}"/>
              </a:ext>
            </a:extLst>
          </p:cNvPr>
          <p:cNvSpPr/>
          <p:nvPr/>
        </p:nvSpPr>
        <p:spPr>
          <a:xfrm>
            <a:off x="934065" y="1494503"/>
            <a:ext cx="9979741" cy="1238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Pada </a:t>
            </a:r>
            <a:r>
              <a:rPr lang="en-US" dirty="0" err="1">
                <a:solidFill>
                  <a:sysClr val="windowText" lastClr="000000"/>
                </a:solidFill>
              </a:rPr>
              <a:t>tahun</a:t>
            </a:r>
            <a:r>
              <a:rPr lang="en-US" dirty="0">
                <a:solidFill>
                  <a:sysClr val="windowText" lastClr="000000"/>
                </a:solidFill>
              </a:rPr>
              <a:t> 1998, Charles Hoffman, </a:t>
            </a:r>
            <a:r>
              <a:rPr lang="en-US" dirty="0" err="1">
                <a:solidFill>
                  <a:sysClr val="windowText" lastClr="000000"/>
                </a:solidFill>
              </a:rPr>
              <a:t>seorang</a:t>
            </a:r>
            <a:r>
              <a:rPr lang="en-US" dirty="0">
                <a:solidFill>
                  <a:sysClr val="windowText" lastClr="000000"/>
                </a:solidFill>
              </a:rPr>
              <a:t> CPA di Washington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menginvestigasi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pemanfaatan</a:t>
            </a:r>
            <a:r>
              <a:rPr lang="en-US" dirty="0">
                <a:solidFill>
                  <a:sysClr val="windowText" lastClr="000000"/>
                </a:solidFill>
              </a:rPr>
              <a:t> XML (</a:t>
            </a:r>
            <a:r>
              <a:rPr lang="en-US" dirty="0" err="1">
                <a:solidFill>
                  <a:sysClr val="windowText" lastClr="000000"/>
                </a:solidFill>
              </a:rPr>
              <a:t>eXtensible</a:t>
            </a:r>
            <a:r>
              <a:rPr lang="en-US" dirty="0">
                <a:solidFill>
                  <a:sysClr val="windowText" lastClr="000000"/>
                </a:solidFill>
              </a:rPr>
              <a:t> Markup Language)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sebagai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laporan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keuangan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elektronik</a:t>
            </a:r>
            <a:r>
              <a:rPr lang="en-US" dirty="0">
                <a:solidFill>
                  <a:sysClr val="windowText" lastClr="000000"/>
                </a:solidFill>
              </a:rPr>
              <a:t>.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A8CFA-197A-4124-B1C6-9E054E6699E4}"/>
              </a:ext>
            </a:extLst>
          </p:cNvPr>
          <p:cNvSpPr/>
          <p:nvPr/>
        </p:nvSpPr>
        <p:spPr>
          <a:xfrm>
            <a:off x="934065" y="2870398"/>
            <a:ext cx="9979741" cy="1238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solidFill>
                  <a:sysClr val="windowText" lastClr="000000"/>
                </a:solidFill>
              </a:rPr>
              <a:t>Juli</a:t>
            </a:r>
            <a:r>
              <a:rPr lang="en-ID" dirty="0">
                <a:solidFill>
                  <a:sysClr val="windowText" lastClr="000000"/>
                </a:solidFill>
              </a:rPr>
              <a:t> 1999, AICPA </a:t>
            </a:r>
            <a:r>
              <a:rPr lang="en-ID" dirty="0" err="1">
                <a:solidFill>
                  <a:sysClr val="windowText" lastClr="000000"/>
                </a:solidFill>
              </a:rPr>
              <a:t>menyetujui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pendanaan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pengembangan</a:t>
            </a:r>
            <a:r>
              <a:rPr lang="en-ID" dirty="0">
                <a:solidFill>
                  <a:sysClr val="windowText" lastClr="000000"/>
                </a:solidFill>
              </a:rPr>
              <a:t> XML </a:t>
            </a:r>
            <a:r>
              <a:rPr lang="en-ID" dirty="0" err="1">
                <a:solidFill>
                  <a:sysClr val="windowText" lastClr="000000"/>
                </a:solidFill>
              </a:rPr>
              <a:t>tersebut</a:t>
            </a:r>
            <a:r>
              <a:rPr lang="en-ID" dirty="0">
                <a:solidFill>
                  <a:sysClr val="windowText" lastClr="000000"/>
                </a:solidFill>
              </a:rPr>
              <a:t>. </a:t>
            </a:r>
            <a:r>
              <a:rPr lang="en-ID" dirty="0" err="1">
                <a:solidFill>
                  <a:sysClr val="windowText" lastClr="000000"/>
                </a:solidFill>
              </a:rPr>
              <a:t>Proyek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pengembangan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tersebut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dinamai</a:t>
            </a:r>
            <a:r>
              <a:rPr lang="en-ID" dirty="0">
                <a:solidFill>
                  <a:sysClr val="windowText" lastClr="000000"/>
                </a:solidFill>
              </a:rPr>
              <a:t> XFRML (</a:t>
            </a:r>
            <a:r>
              <a:rPr lang="en-ID" dirty="0" err="1">
                <a:solidFill>
                  <a:sysClr val="windowText" lastClr="000000"/>
                </a:solidFill>
              </a:rPr>
              <a:t>eXtensible</a:t>
            </a:r>
            <a:r>
              <a:rPr lang="en-ID" dirty="0">
                <a:solidFill>
                  <a:sysClr val="windowText" lastClr="000000"/>
                </a:solidFill>
              </a:rPr>
              <a:t> Financial Report Markup Language)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295ED1-CB98-4B2F-A9BD-A27468E4A038}"/>
              </a:ext>
            </a:extLst>
          </p:cNvPr>
          <p:cNvSpPr/>
          <p:nvPr/>
        </p:nvSpPr>
        <p:spPr>
          <a:xfrm>
            <a:off x="934065" y="4246293"/>
            <a:ext cx="9979741" cy="1238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>
                <a:solidFill>
                  <a:sysClr val="windowText" lastClr="000000"/>
                </a:solidFill>
              </a:rPr>
              <a:t>Juli 2000, spesifikasi laporan keuangan elektronik pertama dari proyek tersebut di-release dengan nama XBRL (eXtensible Business Reporting Language) </a:t>
            </a:r>
            <a:endParaRPr lang="en-ID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68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err="1"/>
              <a:t>xBRL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8" name="Google Shape;227;p14">
            <a:extLst>
              <a:ext uri="{FF2B5EF4-FFF2-40B4-BE49-F238E27FC236}">
                <a16:creationId xmlns:a16="http://schemas.microsoft.com/office/drawing/2014/main" id="{A23777ED-855A-40E7-9E1B-BF6E78FE5C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500" t="8750" r="25625" b="2629"/>
          <a:stretch/>
        </p:blipFill>
        <p:spPr>
          <a:xfrm>
            <a:off x="10342640" y="368451"/>
            <a:ext cx="1488918" cy="938298"/>
          </a:xfrm>
          <a:custGeom>
            <a:avLst/>
            <a:gdLst/>
            <a:ahLst/>
            <a:cxnLst/>
            <a:rect l="l" t="t" r="r" b="b"/>
            <a:pathLst>
              <a:path w="5715000" h="3601526" extrusionOk="0">
                <a:moveTo>
                  <a:pt x="2857500" y="0"/>
                </a:moveTo>
                <a:cubicBezTo>
                  <a:pt x="4435654" y="0"/>
                  <a:pt x="5715000" y="806229"/>
                  <a:pt x="5715000" y="1800763"/>
                </a:cubicBezTo>
                <a:cubicBezTo>
                  <a:pt x="5715000" y="2795297"/>
                  <a:pt x="4435654" y="3601526"/>
                  <a:pt x="2857500" y="3601526"/>
                </a:cubicBezTo>
                <a:cubicBezTo>
                  <a:pt x="1279346" y="3601526"/>
                  <a:pt x="0" y="2795297"/>
                  <a:pt x="0" y="1800763"/>
                </a:cubicBezTo>
                <a:cubicBezTo>
                  <a:pt x="0" y="806229"/>
                  <a:pt x="1279346" y="0"/>
                  <a:pt x="285750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BF9F02-D1C2-4F4F-8063-D3B8577E87FE}"/>
              </a:ext>
            </a:extLst>
          </p:cNvPr>
          <p:cNvSpPr txBox="1"/>
          <p:nvPr/>
        </p:nvSpPr>
        <p:spPr>
          <a:xfrm>
            <a:off x="326150" y="837600"/>
            <a:ext cx="186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ID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7E7B68-787F-4CA2-8B97-977AE59E63C2}"/>
              </a:ext>
            </a:extLst>
          </p:cNvPr>
          <p:cNvSpPr txBox="1"/>
          <p:nvPr/>
        </p:nvSpPr>
        <p:spPr>
          <a:xfrm>
            <a:off x="1104899" y="1785372"/>
            <a:ext cx="9982200" cy="3170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xBRL</a:t>
            </a:r>
            <a:r>
              <a:rPr lang="en-US" sz="2000" b="1" dirty="0"/>
              <a:t> : </a:t>
            </a:r>
            <a:r>
              <a:rPr lang="en-US" sz="2000" dirty="0" err="1"/>
              <a:t>e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US" sz="2000" dirty="0" err="1"/>
              <a:t>tensible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en-US" sz="2000" dirty="0"/>
              <a:t>usiness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</a:t>
            </a:r>
            <a:r>
              <a:rPr lang="en-US" sz="2000" dirty="0"/>
              <a:t>eporting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en-US" sz="2000" dirty="0"/>
              <a:t>anguage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XML yang </a:t>
            </a:r>
            <a:r>
              <a:rPr lang="en-US" sz="2000" dirty="0" err="1"/>
              <a:t>menyediakan</a:t>
            </a:r>
            <a:r>
              <a:rPr lang="en-US" sz="2000" dirty="0"/>
              <a:t> </a:t>
            </a:r>
            <a:r>
              <a:rPr lang="en-US" sz="2000" dirty="0" err="1"/>
              <a:t>solusi</a:t>
            </a:r>
            <a:r>
              <a:rPr lang="en-US" sz="2000" dirty="0"/>
              <a:t> yang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persiapan</a:t>
            </a:r>
            <a:r>
              <a:rPr lang="en-US" sz="2000" dirty="0"/>
              <a:t>, </a:t>
            </a:r>
            <a:r>
              <a:rPr lang="en-US" sz="2000" dirty="0" err="1"/>
              <a:t>presentasi</a:t>
            </a:r>
            <a:r>
              <a:rPr lang="en-US" sz="2000" dirty="0"/>
              <a:t> dan </a:t>
            </a:r>
            <a:r>
              <a:rPr lang="en-US" sz="2000" dirty="0" err="1"/>
              <a:t>pertukaran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</a:t>
            </a:r>
            <a:r>
              <a:rPr lang="en-US" sz="2000" dirty="0" err="1"/>
              <a:t>Pelaporan</a:t>
            </a:r>
            <a:r>
              <a:rPr lang="en-US" sz="2000" dirty="0"/>
              <a:t> </a:t>
            </a:r>
            <a:r>
              <a:rPr lang="en-US" sz="2000" dirty="0" err="1"/>
              <a:t>Keuangan</a:t>
            </a:r>
            <a:r>
              <a:rPr lang="en-US" sz="2000" dirty="0"/>
              <a:t> </a:t>
            </a:r>
            <a:r>
              <a:rPr lang="en-US" sz="2000" dirty="0" err="1"/>
              <a:t>Internasional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b="1" dirty="0"/>
              <a:t>Cara </a:t>
            </a:r>
            <a:r>
              <a:rPr lang="en-US" sz="2000" b="1" dirty="0" err="1"/>
              <a:t>Membuka</a:t>
            </a:r>
            <a:r>
              <a:rPr lang="en-US" sz="2000" b="1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Drag &amp; Drop </a:t>
            </a:r>
            <a:r>
              <a:rPr lang="en-US" sz="2000" dirty="0" err="1"/>
              <a:t>ke</a:t>
            </a:r>
            <a:r>
              <a:rPr lang="en-US" sz="2000" dirty="0"/>
              <a:t> salah </a:t>
            </a:r>
            <a:r>
              <a:rPr lang="en-US" sz="2000" dirty="0" err="1"/>
              <a:t>satu</a:t>
            </a:r>
            <a:r>
              <a:rPr lang="en-US" sz="2000" dirty="0"/>
              <a:t> 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Data -&gt; Get Data -&gt; From File -&gt; XML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r>
              <a:rPr lang="en-US" sz="2000" b="1" dirty="0" err="1"/>
              <a:t>Contoh</a:t>
            </a:r>
            <a:r>
              <a:rPr lang="en-US" sz="2000" b="1" dirty="0"/>
              <a:t> data:</a:t>
            </a:r>
          </a:p>
          <a:p>
            <a:r>
              <a:rPr lang="en-US" sz="2000" dirty="0"/>
              <a:t>https://www.idx.co.id/perusahaan-tercatat/laporan-keuangan-dan-tahunan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000521-D862-4EFD-B6E8-89C7AF44B435}"/>
              </a:ext>
            </a:extLst>
          </p:cNvPr>
          <p:cNvSpPr txBox="1"/>
          <p:nvPr/>
        </p:nvSpPr>
        <p:spPr>
          <a:xfrm>
            <a:off x="422875" y="5419159"/>
            <a:ext cx="539231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Latihan V - </a:t>
            </a:r>
            <a:r>
              <a:rPr lang="en-US" dirty="0" err="1"/>
              <a:t>Impor</a:t>
            </a:r>
            <a:r>
              <a:rPr lang="en-US" dirty="0"/>
              <a:t> file 3410000_1_CurrentYear.html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3742945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59EB655-E418-40AB-A4F5-2B3370BDF13A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accent3">
                    <a:lumMod val="60000"/>
                    <a:lumOff val="40000"/>
                  </a:schemeClr>
                </a:solidFill>
                <a:latin typeface="Bernard MT Condensed" panose="02050806060905020404" pitchFamily="18" charset="0"/>
              </a:rPr>
              <a:t>VI</a:t>
            </a:r>
            <a:endParaRPr lang="en-ID" sz="28700" dirty="0">
              <a:solidFill>
                <a:schemeClr val="accent3">
                  <a:lumMod val="60000"/>
                  <a:lumOff val="4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B7415-4788-435D-ABBB-0177D372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/>
          <a:lstStyle/>
          <a:p>
            <a:pPr algn="ctr"/>
            <a:r>
              <a:rPr lang="en-US" sz="8800" dirty="0"/>
              <a:t>JSON</a:t>
            </a:r>
            <a:endParaRPr lang="en-ID" sz="8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9F7C-80CE-4188-BB89-3E15DB3BD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360000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dirty="0"/>
              <a:t>Data yang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notasi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6709B-D14B-4C5F-AE34-A66205CFDC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4C105-6B94-4B7C-8AA9-04B188EFB3B0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5DC1F-421A-4DA3-9A71-50B2694B2F8C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8" name="Google Shape;227;p14">
            <a:extLst>
              <a:ext uri="{FF2B5EF4-FFF2-40B4-BE49-F238E27FC236}">
                <a16:creationId xmlns:a16="http://schemas.microsoft.com/office/drawing/2014/main" id="{E91A466A-C4CE-4EFD-8225-5A6C7ED0CA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500" t="8750" r="25625" b="2629"/>
          <a:stretch/>
        </p:blipFill>
        <p:spPr>
          <a:xfrm>
            <a:off x="10342640" y="368451"/>
            <a:ext cx="1488918" cy="938298"/>
          </a:xfrm>
          <a:custGeom>
            <a:avLst/>
            <a:gdLst/>
            <a:ahLst/>
            <a:cxnLst/>
            <a:rect l="l" t="t" r="r" b="b"/>
            <a:pathLst>
              <a:path w="5715000" h="3601526" extrusionOk="0">
                <a:moveTo>
                  <a:pt x="2857500" y="0"/>
                </a:moveTo>
                <a:cubicBezTo>
                  <a:pt x="4435654" y="0"/>
                  <a:pt x="5715000" y="806229"/>
                  <a:pt x="5715000" y="1800763"/>
                </a:cubicBezTo>
                <a:cubicBezTo>
                  <a:pt x="5715000" y="2795297"/>
                  <a:pt x="4435654" y="3601526"/>
                  <a:pt x="2857500" y="3601526"/>
                </a:cubicBezTo>
                <a:cubicBezTo>
                  <a:pt x="1279346" y="3601526"/>
                  <a:pt x="0" y="2795297"/>
                  <a:pt x="0" y="1800763"/>
                </a:cubicBezTo>
                <a:cubicBezTo>
                  <a:pt x="0" y="806229"/>
                  <a:pt x="1279346" y="0"/>
                  <a:pt x="285750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09383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56F07-E458-432B-9208-FF3455E5DED1}"/>
              </a:ext>
            </a:extLst>
          </p:cNvPr>
          <p:cNvSpPr txBox="1"/>
          <p:nvPr/>
        </p:nvSpPr>
        <p:spPr>
          <a:xfrm>
            <a:off x="901699" y="1471127"/>
            <a:ext cx="9982200" cy="40934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Contoh</a:t>
            </a:r>
            <a:r>
              <a:rPr lang="en-US" sz="2000" b="1" dirty="0"/>
              <a:t> format data:</a:t>
            </a:r>
          </a:p>
          <a:p>
            <a:r>
              <a:rPr lang="en-US" sz="2000" dirty="0"/>
              <a:t>{name: "John", age: 31, city: "New York"}</a:t>
            </a:r>
          </a:p>
          <a:p>
            <a:endParaRPr lang="en-US" sz="2000" dirty="0"/>
          </a:p>
          <a:p>
            <a:r>
              <a:rPr lang="en-US" sz="2000" b="1" dirty="0"/>
              <a:t>Disclaimer: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dibuka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Ms. Excel </a:t>
            </a:r>
            <a:r>
              <a:rPr lang="en-US" sz="2000" dirty="0" err="1"/>
              <a:t>versi</a:t>
            </a:r>
            <a:r>
              <a:rPr lang="en-US" sz="2000" dirty="0"/>
              <a:t> 2016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endParaRPr lang="en-US" sz="20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 err="1"/>
              <a:t>Untuk</a:t>
            </a:r>
            <a:r>
              <a:rPr lang="en-US" sz="2000" dirty="0"/>
              <a:t> Ms. Excel 2010 dab 2013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mengunduh</a:t>
            </a:r>
            <a:r>
              <a:rPr lang="en-US" sz="2000" dirty="0"/>
              <a:t> Power Query </a:t>
            </a:r>
            <a:r>
              <a:rPr lang="en-US" sz="2000" dirty="0" err="1"/>
              <a:t>melalui</a:t>
            </a:r>
            <a:r>
              <a:rPr lang="en-US" sz="2000" dirty="0"/>
              <a:t> web Microsoft (bit.ly/PQUERY2010)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Cara lain </a:t>
            </a:r>
            <a:r>
              <a:rPr lang="en-US" sz="2000" dirty="0" err="1"/>
              <a:t>bagi</a:t>
            </a:r>
            <a:r>
              <a:rPr lang="en-US" sz="2000" dirty="0"/>
              <a:t> </a:t>
            </a: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mengunduh</a:t>
            </a:r>
            <a:r>
              <a:rPr lang="en-US" sz="2000" dirty="0"/>
              <a:t> Power Query,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bagi</a:t>
            </a:r>
            <a:r>
              <a:rPr lang="en-US" sz="2000" dirty="0"/>
              <a:t> yang </a:t>
            </a:r>
            <a:r>
              <a:rPr lang="en-US" sz="2000" dirty="0" err="1"/>
              <a:t>menggunakan</a:t>
            </a:r>
            <a:r>
              <a:rPr lang="en-US" sz="2000" dirty="0"/>
              <a:t> Ms. Excel </a:t>
            </a: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yg</a:t>
            </a:r>
            <a:r>
              <a:rPr lang="en-US" sz="2000" dirty="0"/>
              <a:t> </a:t>
            </a:r>
            <a:r>
              <a:rPr lang="en-US" sz="2000" dirty="0" err="1"/>
              <a:t>disebutkan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converter:</a:t>
            </a:r>
          </a:p>
          <a:p>
            <a:pPr marL="971494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Offline. </a:t>
            </a:r>
            <a:r>
              <a:rPr lang="en-US" sz="2000" dirty="0" err="1"/>
              <a:t>Misalnya</a:t>
            </a:r>
            <a:r>
              <a:rPr lang="en-US" sz="2000" dirty="0"/>
              <a:t> SaveJson2CSV https://www.gunamoi.com.au/soft/savejson2csv/index.html</a:t>
            </a:r>
          </a:p>
          <a:p>
            <a:pPr marL="971494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Online. </a:t>
            </a:r>
            <a:r>
              <a:rPr lang="en-US" sz="2000" dirty="0" err="1"/>
              <a:t>Misalnya</a:t>
            </a:r>
            <a:r>
              <a:rPr lang="en-US" sz="2000" dirty="0"/>
              <a:t> https://www.convertcsv.com/json-to-csv.htm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11" name="Google Shape;234;p14">
            <a:extLst>
              <a:ext uri="{FF2B5EF4-FFF2-40B4-BE49-F238E27FC236}">
                <a16:creationId xmlns:a16="http://schemas.microsoft.com/office/drawing/2014/main" id="{0C5AFFA0-CB66-4703-AB74-C97F13C2E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795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Google Shape;234;p14">
            <a:extLst>
              <a:ext uri="{FF2B5EF4-FFF2-40B4-BE49-F238E27FC236}">
                <a16:creationId xmlns:a16="http://schemas.microsoft.com/office/drawing/2014/main" id="{0C5AFFA0-CB66-4703-AB74-C97F13C2E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08B18-41B7-47AB-993F-80C5494BDD87}"/>
              </a:ext>
            </a:extLst>
          </p:cNvPr>
          <p:cNvSpPr txBox="1"/>
          <p:nvPr/>
        </p:nvSpPr>
        <p:spPr>
          <a:xfrm>
            <a:off x="326150" y="837600"/>
            <a:ext cx="370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Membuka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Ms. Excel</a:t>
            </a:r>
            <a:endParaRPr lang="en-ID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D82E-F247-4AEF-A638-A607376A9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4" r="76429" b="55514"/>
          <a:stretch/>
        </p:blipFill>
        <p:spPr>
          <a:xfrm>
            <a:off x="4584590" y="1902025"/>
            <a:ext cx="6377034" cy="3768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D7EF58-3A37-4C64-A3D8-167790B1C46D}"/>
              </a:ext>
            </a:extLst>
          </p:cNvPr>
          <p:cNvSpPr txBox="1"/>
          <p:nvPr/>
        </p:nvSpPr>
        <p:spPr>
          <a:xfrm>
            <a:off x="326150" y="1440686"/>
            <a:ext cx="351551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Latihan VI – Buka File </a:t>
            </a:r>
            <a:r>
              <a:rPr lang="en-US" dirty="0" err="1"/>
              <a:t>TLK.json</a:t>
            </a:r>
            <a:r>
              <a:rPr lang="en-US" dirty="0"/>
              <a:t>  </a:t>
            </a:r>
            <a:endParaRPr lang="en-ID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2E3A8-EC3D-4F7B-B5B8-73B1209F3A8E}"/>
              </a:ext>
            </a:extLst>
          </p:cNvPr>
          <p:cNvSpPr txBox="1"/>
          <p:nvPr/>
        </p:nvSpPr>
        <p:spPr>
          <a:xfrm>
            <a:off x="567634" y="3233036"/>
            <a:ext cx="3223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dirty="0" err="1"/>
              <a:t>versi</a:t>
            </a:r>
            <a:r>
              <a:rPr lang="en-US" dirty="0"/>
              <a:t> Ms. Excel 2016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From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Pilih</a:t>
            </a:r>
            <a:r>
              <a:rPr lang="en-US" dirty="0"/>
              <a:t> All Files (*.*)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75606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Google Shape;234;p14">
            <a:extLst>
              <a:ext uri="{FF2B5EF4-FFF2-40B4-BE49-F238E27FC236}">
                <a16:creationId xmlns:a16="http://schemas.microsoft.com/office/drawing/2014/main" id="{0C5AFFA0-CB66-4703-AB74-C97F13C2E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50;p62">
            <a:extLst>
              <a:ext uri="{FF2B5EF4-FFF2-40B4-BE49-F238E27FC236}">
                <a16:creationId xmlns:a16="http://schemas.microsoft.com/office/drawing/2014/main" id="{1B277DCE-A35A-42EF-96CA-0126EDFD4D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314" y="1312893"/>
            <a:ext cx="645795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54;p62">
            <a:extLst>
              <a:ext uri="{FF2B5EF4-FFF2-40B4-BE49-F238E27FC236}">
                <a16:creationId xmlns:a16="http://schemas.microsoft.com/office/drawing/2014/main" id="{9910E3B9-707B-491A-90C6-F6D08C6C3DEB}"/>
              </a:ext>
            </a:extLst>
          </p:cNvPr>
          <p:cNvSpPr/>
          <p:nvPr/>
        </p:nvSpPr>
        <p:spPr>
          <a:xfrm>
            <a:off x="7391400" y="1177771"/>
            <a:ext cx="1447800" cy="1076048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Klik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latin typeface="Calibri"/>
                <a:ea typeface="Calibri"/>
                <a:cs typeface="Calibri"/>
                <a:sym typeface="Calibri"/>
              </a:rPr>
              <a:t>List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655;p62">
            <a:extLst>
              <a:ext uri="{FF2B5EF4-FFF2-40B4-BE49-F238E27FC236}">
                <a16:creationId xmlns:a16="http://schemas.microsoft.com/office/drawing/2014/main" id="{54FE8F5E-37C8-4C3A-9F3A-17186ED8B4D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901371" y="1715795"/>
            <a:ext cx="5490029" cy="1504935"/>
          </a:xfrm>
          <a:prstGeom prst="straightConnector1">
            <a:avLst/>
          </a:prstGeom>
          <a:noFill/>
          <a:ln w="76200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7" name="Google Shape;656;p62">
            <a:extLst>
              <a:ext uri="{FF2B5EF4-FFF2-40B4-BE49-F238E27FC236}">
                <a16:creationId xmlns:a16="http://schemas.microsoft.com/office/drawing/2014/main" id="{C4C332BD-A6C5-486B-8C04-CA94D9662B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3977565"/>
            <a:ext cx="59626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57;p62">
            <a:extLst>
              <a:ext uri="{FF2B5EF4-FFF2-40B4-BE49-F238E27FC236}">
                <a16:creationId xmlns:a16="http://schemas.microsoft.com/office/drawing/2014/main" id="{80A9F63E-B878-4A2D-9E3D-3A65F1EBA479}"/>
              </a:ext>
            </a:extLst>
          </p:cNvPr>
          <p:cNvSpPr/>
          <p:nvPr/>
        </p:nvSpPr>
        <p:spPr>
          <a:xfrm>
            <a:off x="7391400" y="2797052"/>
            <a:ext cx="3581400" cy="1076048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Hasil setelah klik list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431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Google Shape;234;p14">
            <a:extLst>
              <a:ext uri="{FF2B5EF4-FFF2-40B4-BE49-F238E27FC236}">
                <a16:creationId xmlns:a16="http://schemas.microsoft.com/office/drawing/2014/main" id="{0C5AFFA0-CB66-4703-AB74-C97F13C2E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62;p63">
            <a:extLst>
              <a:ext uri="{FF2B5EF4-FFF2-40B4-BE49-F238E27FC236}">
                <a16:creationId xmlns:a16="http://schemas.microsoft.com/office/drawing/2014/main" id="{213492A6-32C1-4653-8259-9FC0669408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2910" y="1130107"/>
            <a:ext cx="7964534" cy="558688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666;p63">
            <a:extLst>
              <a:ext uri="{FF2B5EF4-FFF2-40B4-BE49-F238E27FC236}">
                <a16:creationId xmlns:a16="http://schemas.microsoft.com/office/drawing/2014/main" id="{B02C49F8-A45C-4667-AF84-7844AB3C8B0E}"/>
              </a:ext>
            </a:extLst>
          </p:cNvPr>
          <p:cNvSpPr/>
          <p:nvPr/>
        </p:nvSpPr>
        <p:spPr>
          <a:xfrm>
            <a:off x="0" y="1584324"/>
            <a:ext cx="2971800" cy="1203323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latin typeface="Calibri"/>
                <a:ea typeface="Calibri"/>
                <a:cs typeface="Calibri"/>
                <a:sym typeface="Calibri"/>
              </a:rPr>
              <a:t>Klik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latin typeface="Calibri"/>
                <a:ea typeface="Calibri"/>
                <a:cs typeface="Calibri"/>
                <a:sym typeface="Calibri"/>
              </a:rPr>
              <a:t>To Table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667;p63">
            <a:extLst>
              <a:ext uri="{FF2B5EF4-FFF2-40B4-BE49-F238E27FC236}">
                <a16:creationId xmlns:a16="http://schemas.microsoft.com/office/drawing/2014/main" id="{3FE218DC-D61C-4D42-A98A-2E2A7FE12565}"/>
              </a:ext>
            </a:extLst>
          </p:cNvPr>
          <p:cNvCxnSpPr/>
          <p:nvPr/>
        </p:nvCxnSpPr>
        <p:spPr>
          <a:xfrm>
            <a:off x="2971800" y="2185986"/>
            <a:ext cx="685800" cy="23700"/>
          </a:xfrm>
          <a:prstGeom prst="straightConnector1">
            <a:avLst/>
          </a:prstGeom>
          <a:noFill/>
          <a:ln w="76200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88679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Google Shape;234;p14">
            <a:extLst>
              <a:ext uri="{FF2B5EF4-FFF2-40B4-BE49-F238E27FC236}">
                <a16:creationId xmlns:a16="http://schemas.microsoft.com/office/drawing/2014/main" id="{0C5AFFA0-CB66-4703-AB74-C97F13C2E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73;p64">
            <a:extLst>
              <a:ext uri="{FF2B5EF4-FFF2-40B4-BE49-F238E27FC236}">
                <a16:creationId xmlns:a16="http://schemas.microsoft.com/office/drawing/2014/main" id="{4ADE0F03-660F-4105-A32F-1D765AA222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000" y="1495369"/>
            <a:ext cx="4626077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77;p64">
            <a:extLst>
              <a:ext uri="{FF2B5EF4-FFF2-40B4-BE49-F238E27FC236}">
                <a16:creationId xmlns:a16="http://schemas.microsoft.com/office/drawing/2014/main" id="{A3719FE2-0954-402A-ADA8-5806E9F4E672}"/>
              </a:ext>
            </a:extLst>
          </p:cNvPr>
          <p:cNvSpPr/>
          <p:nvPr/>
        </p:nvSpPr>
        <p:spPr>
          <a:xfrm>
            <a:off x="3505502" y="1863321"/>
            <a:ext cx="1400175" cy="1219199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Klik OK</a:t>
            </a:r>
            <a:endParaRPr dirty="0"/>
          </a:p>
        </p:txBody>
      </p:sp>
      <p:cxnSp>
        <p:nvCxnSpPr>
          <p:cNvPr id="15" name="Google Shape;678;p64">
            <a:extLst>
              <a:ext uri="{FF2B5EF4-FFF2-40B4-BE49-F238E27FC236}">
                <a16:creationId xmlns:a16="http://schemas.microsoft.com/office/drawing/2014/main" id="{06314DF5-3165-428C-8218-CE41780B89CF}"/>
              </a:ext>
            </a:extLst>
          </p:cNvPr>
          <p:cNvCxnSpPr>
            <a:stCxn id="14" idx="4"/>
          </p:cNvCxnSpPr>
          <p:nvPr/>
        </p:nvCxnSpPr>
        <p:spPr>
          <a:xfrm>
            <a:off x="4205589" y="3082520"/>
            <a:ext cx="0" cy="457200"/>
          </a:xfrm>
          <a:prstGeom prst="straightConnector1">
            <a:avLst/>
          </a:prstGeom>
          <a:noFill/>
          <a:ln w="76200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7" name="Google Shape;679;p64">
            <a:extLst>
              <a:ext uri="{FF2B5EF4-FFF2-40B4-BE49-F238E27FC236}">
                <a16:creationId xmlns:a16="http://schemas.microsoft.com/office/drawing/2014/main" id="{F3E87A1B-B607-4148-8D42-7EC479D2026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6677" y="1495369"/>
            <a:ext cx="6229350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80;p64">
            <a:extLst>
              <a:ext uri="{FF2B5EF4-FFF2-40B4-BE49-F238E27FC236}">
                <a16:creationId xmlns:a16="http://schemas.microsoft.com/office/drawing/2014/main" id="{F4A25B9A-3A44-492D-93B6-8B7875EDD83E}"/>
              </a:ext>
            </a:extLst>
          </p:cNvPr>
          <p:cNvSpPr/>
          <p:nvPr/>
        </p:nvSpPr>
        <p:spPr>
          <a:xfrm>
            <a:off x="9630077" y="3291137"/>
            <a:ext cx="1752600" cy="1219199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latin typeface="Calibri"/>
                <a:ea typeface="Calibri"/>
                <a:cs typeface="Calibri"/>
                <a:sym typeface="Calibri"/>
              </a:rPr>
              <a:t>Klik icon ini</a:t>
            </a:r>
            <a:endParaRPr/>
          </a:p>
        </p:txBody>
      </p:sp>
      <p:cxnSp>
        <p:nvCxnSpPr>
          <p:cNvPr id="21" name="Google Shape;681;p64">
            <a:extLst>
              <a:ext uri="{FF2B5EF4-FFF2-40B4-BE49-F238E27FC236}">
                <a16:creationId xmlns:a16="http://schemas.microsoft.com/office/drawing/2014/main" id="{1C56BB33-052D-4A79-9AE7-B33CEE25F3A8}"/>
              </a:ext>
            </a:extLst>
          </p:cNvPr>
          <p:cNvCxnSpPr/>
          <p:nvPr/>
        </p:nvCxnSpPr>
        <p:spPr>
          <a:xfrm rot="10800000">
            <a:off x="8791877" y="3768321"/>
            <a:ext cx="990600" cy="132415"/>
          </a:xfrm>
          <a:prstGeom prst="straightConnector1">
            <a:avLst/>
          </a:prstGeom>
          <a:noFill/>
          <a:ln w="76200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24238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7537"/>
          <a:stretch/>
        </p:blipFill>
        <p:spPr>
          <a:xfrm>
            <a:off x="0" y="35718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4719927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03893" y="3743579"/>
            <a:ext cx="4384137" cy="1134709"/>
          </a:xfrm>
        </p:spPr>
        <p:txBody>
          <a:bodyPr/>
          <a:lstStyle/>
          <a:p>
            <a:pPr algn="ctr"/>
            <a:r>
              <a:rPr lang="en-US" sz="6000" dirty="0" err="1"/>
              <a:t>Tipe</a:t>
            </a:r>
            <a:r>
              <a:rPr lang="en-US" sz="6000" dirty="0"/>
              <a:t> dan </a:t>
            </a:r>
            <a:r>
              <a:rPr lang="en-US" sz="6000" dirty="0" err="1"/>
              <a:t>Jenis</a:t>
            </a:r>
            <a:r>
              <a:rPr lang="en-US" sz="6000" dirty="0"/>
              <a:t> Data</a:t>
            </a:r>
          </a:p>
        </p:txBody>
      </p:sp>
      <p:pic>
        <p:nvPicPr>
          <p:cNvPr id="6" name="Graphic 5" descr="Venn diagram">
            <a:extLst>
              <a:ext uri="{FF2B5EF4-FFF2-40B4-BE49-F238E27FC236}">
                <a16:creationId xmlns:a16="http://schemas.microsoft.com/office/drawing/2014/main" id="{B836B83B-8BF0-4D8C-BCCE-CBAD8D05E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8106" y="557573"/>
            <a:ext cx="2835712" cy="28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1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Google Shape;234;p14">
            <a:extLst>
              <a:ext uri="{FF2B5EF4-FFF2-40B4-BE49-F238E27FC236}">
                <a16:creationId xmlns:a16="http://schemas.microsoft.com/office/drawing/2014/main" id="{0C5AFFA0-CB66-4703-AB74-C97F13C2E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86;p65">
            <a:extLst>
              <a:ext uri="{FF2B5EF4-FFF2-40B4-BE49-F238E27FC236}">
                <a16:creationId xmlns:a16="http://schemas.microsoft.com/office/drawing/2014/main" id="{737F5196-ABEB-4350-AC19-EDB30038E2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898496"/>
            <a:ext cx="7543800" cy="5296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90;p65">
            <a:extLst>
              <a:ext uri="{FF2B5EF4-FFF2-40B4-BE49-F238E27FC236}">
                <a16:creationId xmlns:a16="http://schemas.microsoft.com/office/drawing/2014/main" id="{A98AA6B0-3CB5-42AC-A7B2-AC285C02803E}"/>
              </a:ext>
            </a:extLst>
          </p:cNvPr>
          <p:cNvSpPr/>
          <p:nvPr/>
        </p:nvSpPr>
        <p:spPr>
          <a:xfrm>
            <a:off x="6419850" y="3622647"/>
            <a:ext cx="1400175" cy="1219199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latin typeface="Calibri"/>
                <a:ea typeface="Calibri"/>
                <a:cs typeface="Calibri"/>
                <a:sym typeface="Calibri"/>
              </a:rPr>
              <a:t>Klik OK</a:t>
            </a:r>
            <a:endParaRPr/>
          </a:p>
        </p:txBody>
      </p:sp>
      <p:cxnSp>
        <p:nvCxnSpPr>
          <p:cNvPr id="22" name="Google Shape;691;p65">
            <a:extLst>
              <a:ext uri="{FF2B5EF4-FFF2-40B4-BE49-F238E27FC236}">
                <a16:creationId xmlns:a16="http://schemas.microsoft.com/office/drawing/2014/main" id="{28FBFF74-8798-45CC-9FE6-BAF185E184AB}"/>
              </a:ext>
            </a:extLst>
          </p:cNvPr>
          <p:cNvCxnSpPr>
            <a:stCxn id="20" idx="3"/>
          </p:cNvCxnSpPr>
          <p:nvPr/>
        </p:nvCxnSpPr>
        <p:spPr>
          <a:xfrm flipH="1">
            <a:off x="5257801" y="4663298"/>
            <a:ext cx="1367100" cy="1053300"/>
          </a:xfrm>
          <a:prstGeom prst="straightConnector1">
            <a:avLst/>
          </a:prstGeom>
          <a:noFill/>
          <a:ln w="76200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22550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Google Shape;234;p14">
            <a:extLst>
              <a:ext uri="{FF2B5EF4-FFF2-40B4-BE49-F238E27FC236}">
                <a16:creationId xmlns:a16="http://schemas.microsoft.com/office/drawing/2014/main" id="{0C5AFFA0-CB66-4703-AB74-C97F13C2E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96;p66">
            <a:extLst>
              <a:ext uri="{FF2B5EF4-FFF2-40B4-BE49-F238E27FC236}">
                <a16:creationId xmlns:a16="http://schemas.microsoft.com/office/drawing/2014/main" id="{4115EC52-440C-4047-A8C1-C1026D49EE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800" y="1226794"/>
            <a:ext cx="8693992" cy="512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700;p66">
            <a:extLst>
              <a:ext uri="{FF2B5EF4-FFF2-40B4-BE49-F238E27FC236}">
                <a16:creationId xmlns:a16="http://schemas.microsoft.com/office/drawing/2014/main" id="{622B66E5-2944-4C1F-BB88-137CBC464477}"/>
              </a:ext>
            </a:extLst>
          </p:cNvPr>
          <p:cNvSpPr/>
          <p:nvPr/>
        </p:nvSpPr>
        <p:spPr>
          <a:xfrm>
            <a:off x="381000" y="1226794"/>
            <a:ext cx="2514600" cy="1668806"/>
          </a:xfrm>
          <a:prstGeom prst="ellipse">
            <a:avLst/>
          </a:prstGeom>
          <a:solidFill>
            <a:schemeClr val="bg1"/>
          </a:solidFill>
          <a:ln w="508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Klik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Close &amp; Load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701;p66">
            <a:extLst>
              <a:ext uri="{FF2B5EF4-FFF2-40B4-BE49-F238E27FC236}">
                <a16:creationId xmlns:a16="http://schemas.microsoft.com/office/drawing/2014/main" id="{86E2FC92-B4B3-4BD8-81C3-C7F49E377B35}"/>
              </a:ext>
            </a:extLst>
          </p:cNvPr>
          <p:cNvCxnSpPr>
            <a:stCxn id="12" idx="6"/>
          </p:cNvCxnSpPr>
          <p:nvPr/>
        </p:nvCxnSpPr>
        <p:spPr>
          <a:xfrm rot="10800000" flipH="1">
            <a:off x="2895600" y="2057297"/>
            <a:ext cx="533400" cy="3900"/>
          </a:xfrm>
          <a:prstGeom prst="straightConnector1">
            <a:avLst/>
          </a:prstGeom>
          <a:noFill/>
          <a:ln w="76200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32479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Google Shape;234;p14">
            <a:extLst>
              <a:ext uri="{FF2B5EF4-FFF2-40B4-BE49-F238E27FC236}">
                <a16:creationId xmlns:a16="http://schemas.microsoft.com/office/drawing/2014/main" id="{0C5AFFA0-CB66-4703-AB74-C97F13C2E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06;p67">
            <a:extLst>
              <a:ext uri="{FF2B5EF4-FFF2-40B4-BE49-F238E27FC236}">
                <a16:creationId xmlns:a16="http://schemas.microsoft.com/office/drawing/2014/main" id="{45B0B35B-566A-49BC-A191-1D9AB23105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000" y="996462"/>
            <a:ext cx="11016343" cy="53169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10;p67">
            <a:extLst>
              <a:ext uri="{FF2B5EF4-FFF2-40B4-BE49-F238E27FC236}">
                <a16:creationId xmlns:a16="http://schemas.microsoft.com/office/drawing/2014/main" id="{E8563F65-D559-426D-A417-98DA9F55D3D1}"/>
              </a:ext>
            </a:extLst>
          </p:cNvPr>
          <p:cNvSpPr/>
          <p:nvPr/>
        </p:nvSpPr>
        <p:spPr>
          <a:xfrm>
            <a:off x="-245932" y="4557508"/>
            <a:ext cx="4062276" cy="171668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590" dirty="0">
                <a:latin typeface="Calibri"/>
                <a:ea typeface="Calibri"/>
                <a:cs typeface="Calibri"/>
                <a:sym typeface="Calibri"/>
              </a:rPr>
              <a:t>Jika ingin mengolah seperti file tabel Excel, klik Convert to Range</a:t>
            </a:r>
            <a:endParaRPr sz="259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711;p67">
            <a:extLst>
              <a:ext uri="{FF2B5EF4-FFF2-40B4-BE49-F238E27FC236}">
                <a16:creationId xmlns:a16="http://schemas.microsoft.com/office/drawing/2014/main" id="{DF2670AD-A734-4CBA-BB04-65C47771D378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1553029" y="1930400"/>
            <a:ext cx="232177" cy="2627108"/>
          </a:xfrm>
          <a:prstGeom prst="straightConnector1">
            <a:avLst/>
          </a:prstGeom>
          <a:noFill/>
          <a:ln w="76200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40934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F35B-7485-4578-89BE-AA25197DC150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7B6112-3F3F-4AFA-8743-22B8D9DC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Ikhtisar</a:t>
            </a:r>
            <a:r>
              <a:rPr lang="en-US" dirty="0"/>
              <a:t> Latihan I - VI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C1213-A7F1-4CE4-971A-EDE5C76B9259}"/>
              </a:ext>
            </a:extLst>
          </p:cNvPr>
          <p:cNvSpPr txBox="1"/>
          <p:nvPr/>
        </p:nvSpPr>
        <p:spPr>
          <a:xfrm>
            <a:off x="432000" y="1059544"/>
            <a:ext cx="11048800" cy="388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linkClick r:id="rId3" action="ppaction://hlinksldjump"/>
              </a:rPr>
              <a:t>Delimited File: Penjualan-CommaDelimited.txt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linkClick r:id="rId4" action="ppaction://hlinksldjump"/>
              </a:rPr>
              <a:t>Fixed Width</a:t>
            </a:r>
            <a:r>
              <a:rPr lang="en-ID" sz="2800" dirty="0">
                <a:hlinkClick r:id="rId4" action="ppaction://hlinksldjump"/>
              </a:rPr>
              <a:t>: Penjualan-FixedWidth.txt</a:t>
            </a:r>
            <a:endParaRPr lang="en-ID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2800" dirty="0" err="1">
                <a:hlinkClick r:id="rId5" action="ppaction://hlinksldjump"/>
              </a:rPr>
              <a:t>Mdb</a:t>
            </a:r>
            <a:r>
              <a:rPr lang="en-ID" sz="2800" dirty="0">
                <a:hlinkClick r:id="rId5" action="ppaction://hlinksldjump"/>
              </a:rPr>
              <a:t>: Bab8_Kasus3.mbd</a:t>
            </a:r>
            <a:endParaRPr lang="en-ID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2800" dirty="0" err="1">
                <a:hlinkClick r:id="rId6" action="ppaction://hlinksldjump"/>
              </a:rPr>
              <a:t>Dbf</a:t>
            </a:r>
            <a:r>
              <a:rPr lang="en-ID" sz="2800" dirty="0">
                <a:hlinkClick r:id="rId6" action="ppaction://hlinksldjump"/>
              </a:rPr>
              <a:t>: Bab8_Kasus4.dbf</a:t>
            </a:r>
            <a:endParaRPr lang="en-ID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2800" dirty="0">
                <a:hlinkClick r:id="rId7" action="ppaction://hlinksldjump"/>
              </a:rPr>
              <a:t>XBRL: 3410000_1_CurrentYear.html</a:t>
            </a:r>
            <a:endParaRPr lang="en-ID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2800" dirty="0">
                <a:hlinkClick r:id="rId8" action="ppaction://hlinksldjump"/>
              </a:rPr>
              <a:t>JSON: </a:t>
            </a:r>
            <a:r>
              <a:rPr lang="en-ID" sz="2800" dirty="0" err="1">
                <a:hlinkClick r:id="rId8" action="ppaction://hlinksldjump"/>
              </a:rPr>
              <a:t>TLK.json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8341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92462-9ACE-4F6D-AFCD-13A91E19B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44</a:t>
            </a:fld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415C7B-E2BC-4C67-A4BC-1C3B8230A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9" b="9578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9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0CD4-90C5-4F58-8E31-6579FE20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Format/</a:t>
            </a:r>
            <a:r>
              <a:rPr lang="en-US" dirty="0" err="1"/>
              <a:t>Tipe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C8E37-03B2-480B-8A1F-A04FA9788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1A410-D712-42D5-810F-A87A3EF2EAAE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78B1E2F9-85D6-48B8-A6EB-AFC1578D7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109618"/>
              </p:ext>
            </p:extLst>
          </p:nvPr>
        </p:nvGraphicFramePr>
        <p:xfrm>
          <a:off x="1054557" y="1203960"/>
          <a:ext cx="9982197" cy="2225040"/>
        </p:xfrm>
        <a:graphic>
          <a:graphicData uri="http://schemas.openxmlformats.org/drawingml/2006/table">
            <a:tbl>
              <a:tblPr firstRow="1" bandRow="1"/>
              <a:tblGrid>
                <a:gridCol w="1413827">
                  <a:extLst>
                    <a:ext uri="{9D8B030D-6E8A-4147-A177-3AD203B41FA5}">
                      <a16:colId xmlns:a16="http://schemas.microsoft.com/office/drawing/2014/main" val="300703362"/>
                    </a:ext>
                  </a:extLst>
                </a:gridCol>
                <a:gridCol w="1670025">
                  <a:extLst>
                    <a:ext uri="{9D8B030D-6E8A-4147-A177-3AD203B41FA5}">
                      <a16:colId xmlns:a16="http://schemas.microsoft.com/office/drawing/2014/main" val="3385905239"/>
                    </a:ext>
                  </a:extLst>
                </a:gridCol>
                <a:gridCol w="1366384">
                  <a:extLst>
                    <a:ext uri="{9D8B030D-6E8A-4147-A177-3AD203B41FA5}">
                      <a16:colId xmlns:a16="http://schemas.microsoft.com/office/drawing/2014/main" val="145484744"/>
                    </a:ext>
                  </a:extLst>
                </a:gridCol>
                <a:gridCol w="759103">
                  <a:extLst>
                    <a:ext uri="{9D8B030D-6E8A-4147-A177-3AD203B41FA5}">
                      <a16:colId xmlns:a16="http://schemas.microsoft.com/office/drawing/2014/main" val="233486436"/>
                    </a:ext>
                  </a:extLst>
                </a:gridCol>
                <a:gridCol w="1556160">
                  <a:extLst>
                    <a:ext uri="{9D8B030D-6E8A-4147-A177-3AD203B41FA5}">
                      <a16:colId xmlns:a16="http://schemas.microsoft.com/office/drawing/2014/main" val="3948938012"/>
                    </a:ext>
                  </a:extLst>
                </a:gridCol>
                <a:gridCol w="1375873">
                  <a:extLst>
                    <a:ext uri="{9D8B030D-6E8A-4147-A177-3AD203B41FA5}">
                      <a16:colId xmlns:a16="http://schemas.microsoft.com/office/drawing/2014/main" val="2776004834"/>
                    </a:ext>
                  </a:extLst>
                </a:gridCol>
                <a:gridCol w="1840825">
                  <a:extLst>
                    <a:ext uri="{9D8B030D-6E8A-4147-A177-3AD203B41FA5}">
                      <a16:colId xmlns:a16="http://schemas.microsoft.com/office/drawing/2014/main" val="23754261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KD_BRG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NM_BRG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TGL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QTY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NILAI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ID_KASIR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FLAG_TUNAI</a:t>
                      </a:r>
                      <a:endParaRPr lang="en-ID" b="1" i="0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87554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100111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err="1"/>
                        <a:t>Sarden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05/01/2020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120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840000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20181011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Y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528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011001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Air Mineral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05/14/2020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750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3750000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20190001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Y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885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250200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err="1"/>
                        <a:t>Telur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06/05/2020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50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1250000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20181011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N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5281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700001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Roti </a:t>
                      </a:r>
                      <a:r>
                        <a:rPr lang="en-US" dirty="0" err="1"/>
                        <a:t>Tawar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06/06/2020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400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1200000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20181011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N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4872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401100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err="1"/>
                        <a:t>Kaos</a:t>
                      </a:r>
                      <a:r>
                        <a:rPr lang="en-US" dirty="0"/>
                        <a:t> Kaki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07/25/2020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35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350000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20200111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N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00520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C8E8FF-03D0-4784-90B9-4982BBE0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557" y="3768960"/>
            <a:ext cx="8204091" cy="188508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umum</a:t>
            </a:r>
            <a:r>
              <a:rPr lang="en-US" sz="2800" dirty="0"/>
              <a:t> </a:t>
            </a:r>
            <a:r>
              <a:rPr lang="en-US" sz="2800" dirty="0" err="1"/>
              <a:t>terdapat</a:t>
            </a:r>
            <a:r>
              <a:rPr lang="en-US" sz="2800" dirty="0"/>
              <a:t> </a:t>
            </a:r>
            <a:r>
              <a:rPr lang="en-US" sz="2800" dirty="0" err="1"/>
              <a:t>tiga</a:t>
            </a:r>
            <a:r>
              <a:rPr lang="en-US" sz="2800" dirty="0"/>
              <a:t> </a:t>
            </a:r>
            <a:r>
              <a:rPr lang="en-US" sz="2800" dirty="0" err="1"/>
              <a:t>jenis</a:t>
            </a:r>
            <a:r>
              <a:rPr lang="en-US" sz="2800" dirty="0"/>
              <a:t> format data: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Text/Character/String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Number/Numerical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7780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0CD4-90C5-4F58-8E31-6579FE20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Format/</a:t>
            </a:r>
            <a:r>
              <a:rPr lang="en-US" dirty="0" err="1"/>
              <a:t>Tipe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C8E37-03B2-480B-8A1F-A04FA9788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1A410-D712-42D5-810F-A87A3EF2EAAE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328CB-B183-42FD-905E-C02037DA75BB}"/>
              </a:ext>
            </a:extLst>
          </p:cNvPr>
          <p:cNvSpPr txBox="1"/>
          <p:nvPr/>
        </p:nvSpPr>
        <p:spPr>
          <a:xfrm>
            <a:off x="432000" y="1057992"/>
            <a:ext cx="255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Bentuk</a:t>
            </a:r>
            <a:r>
              <a:rPr lang="en-US" dirty="0"/>
              <a:t> Data </a:t>
            </a:r>
            <a:r>
              <a:rPr lang="en-US" dirty="0" err="1"/>
              <a:t>Tersimpan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D6725-6F27-4B28-AA5A-D3D64F33B6AF}"/>
              </a:ext>
            </a:extLst>
          </p:cNvPr>
          <p:cNvSpPr txBox="1"/>
          <p:nvPr/>
        </p:nvSpPr>
        <p:spPr>
          <a:xfrm>
            <a:off x="432000" y="37836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95D99-966E-4B2B-BE4F-BEDC0124017C}"/>
              </a:ext>
            </a:extLst>
          </p:cNvPr>
          <p:cNvSpPr txBox="1"/>
          <p:nvPr/>
        </p:nvSpPr>
        <p:spPr>
          <a:xfrm>
            <a:off x="432000" y="1322776"/>
            <a:ext cx="617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Internal Definition vs Flat File</a:t>
            </a:r>
            <a:endParaRPr lang="en-ID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85EC1-2389-4B99-A67E-8284751D40BF}"/>
              </a:ext>
            </a:extLst>
          </p:cNvPr>
          <p:cNvSpPr txBox="1"/>
          <p:nvPr/>
        </p:nvSpPr>
        <p:spPr>
          <a:xfrm>
            <a:off x="432000" y="4095816"/>
            <a:ext cx="5312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Raw Data vs Report Data</a:t>
            </a:r>
            <a:endParaRPr lang="en-ID" sz="3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F9E9338-0E78-47D6-8410-40ED1C041EB9}"/>
              </a:ext>
            </a:extLst>
          </p:cNvPr>
          <p:cNvSpPr/>
          <p:nvPr/>
        </p:nvSpPr>
        <p:spPr>
          <a:xfrm>
            <a:off x="590550" y="2020975"/>
            <a:ext cx="3810000" cy="1476097"/>
          </a:xfrm>
          <a:prstGeom prst="wedgeRoundRectCallout">
            <a:avLst>
              <a:gd name="adj1" fmla="val -23447"/>
              <a:gd name="adj2" fmla="val -6092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Format dan </a:t>
            </a:r>
            <a:r>
              <a:rPr lang="en-US" dirty="0" err="1">
                <a:solidFill>
                  <a:schemeClr val="tx1"/>
                </a:solidFill>
              </a:rPr>
              <a:t>definisi</a:t>
            </a:r>
            <a:r>
              <a:rPr lang="en-US" dirty="0">
                <a:solidFill>
                  <a:schemeClr val="tx1"/>
                </a:solidFill>
              </a:rPr>
              <a:t> lain (metadata) </a:t>
            </a:r>
            <a:r>
              <a:rPr lang="en-US" dirty="0" err="1">
                <a:solidFill>
                  <a:schemeClr val="tx1"/>
                </a:solidFill>
              </a:rPr>
              <a:t>mengenai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tersimpan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file data. </a:t>
            </a:r>
            <a:r>
              <a:rPr lang="en-US" dirty="0" err="1">
                <a:solidFill>
                  <a:schemeClr val="tx1"/>
                </a:solidFill>
              </a:rPr>
              <a:t>Contoh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dbf</a:t>
            </a:r>
            <a:r>
              <a:rPr lang="en-US" dirty="0">
                <a:solidFill>
                  <a:schemeClr val="tx1"/>
                </a:solidFill>
              </a:rPr>
              <a:t>, xml, json, </a:t>
            </a:r>
            <a:r>
              <a:rPr lang="en-US" dirty="0" err="1">
                <a:solidFill>
                  <a:schemeClr val="tx1"/>
                </a:solidFill>
              </a:rPr>
              <a:t>dll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BD0DD30-FC8D-4EAD-8A66-6A45DD214658}"/>
              </a:ext>
            </a:extLst>
          </p:cNvPr>
          <p:cNvSpPr/>
          <p:nvPr/>
        </p:nvSpPr>
        <p:spPr>
          <a:xfrm>
            <a:off x="4702793" y="2020975"/>
            <a:ext cx="3810000" cy="1476097"/>
          </a:xfrm>
          <a:prstGeom prst="wedgeRoundRectCallout">
            <a:avLst>
              <a:gd name="adj1" fmla="val -23447"/>
              <a:gd name="adj2" fmla="val -6092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Format dan </a:t>
            </a:r>
            <a:r>
              <a:rPr lang="en-US" dirty="0" err="1">
                <a:solidFill>
                  <a:schemeClr val="tx1"/>
                </a:solidFill>
              </a:rPr>
              <a:t>definisi</a:t>
            </a:r>
            <a:r>
              <a:rPr lang="en-US" dirty="0">
                <a:solidFill>
                  <a:schemeClr val="tx1"/>
                </a:solidFill>
              </a:rPr>
              <a:t> lain (metadata) </a:t>
            </a:r>
            <a:r>
              <a:rPr lang="en-US" dirty="0" err="1">
                <a:solidFill>
                  <a:schemeClr val="tx1"/>
                </a:solidFill>
              </a:rPr>
              <a:t>mengenai</a:t>
            </a:r>
            <a:r>
              <a:rPr lang="en-US" dirty="0">
                <a:solidFill>
                  <a:schemeClr val="tx1"/>
                </a:solidFill>
              </a:rPr>
              <a:t> data TIDAK </a:t>
            </a:r>
            <a:r>
              <a:rPr lang="en-US" dirty="0" err="1">
                <a:solidFill>
                  <a:schemeClr val="tx1"/>
                </a:solidFill>
              </a:rPr>
              <a:t>tersimpan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file data. </a:t>
            </a:r>
            <a:r>
              <a:rPr lang="en-US" dirty="0" err="1">
                <a:solidFill>
                  <a:schemeClr val="tx1"/>
                </a:solidFill>
              </a:rPr>
              <a:t>Contoh</a:t>
            </a:r>
            <a:r>
              <a:rPr lang="en-US" dirty="0">
                <a:solidFill>
                  <a:schemeClr val="tx1"/>
                </a:solidFill>
              </a:rPr>
              <a:t>: csv, del, txt, </a:t>
            </a:r>
            <a:r>
              <a:rPr lang="en-US" dirty="0" err="1">
                <a:solidFill>
                  <a:schemeClr val="tx1"/>
                </a:solidFill>
              </a:rPr>
              <a:t>dll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FC171234-EA42-43CE-A017-1B944281C9EE}"/>
              </a:ext>
            </a:extLst>
          </p:cNvPr>
          <p:cNvSpPr/>
          <p:nvPr/>
        </p:nvSpPr>
        <p:spPr>
          <a:xfrm>
            <a:off x="590550" y="4885732"/>
            <a:ext cx="3810000" cy="1332513"/>
          </a:xfrm>
          <a:prstGeom prst="wedgeRoundRectCallout">
            <a:avLst>
              <a:gd name="adj1" fmla="val -23447"/>
              <a:gd name="adj2" fmla="val -6092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dirty="0" err="1">
                <a:solidFill>
                  <a:schemeClr val="tx1"/>
                </a:solidFill>
              </a:rPr>
              <a:t>merupakan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mentah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biasanya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bersifat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transaksional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Contoh</a:t>
            </a:r>
            <a:r>
              <a:rPr lang="en-US" dirty="0">
                <a:solidFill>
                  <a:schemeClr val="tx1"/>
                </a:solidFill>
              </a:rPr>
              <a:t>: Data </a:t>
            </a:r>
            <a:r>
              <a:rPr lang="en-US" dirty="0" err="1">
                <a:solidFill>
                  <a:schemeClr val="tx1"/>
                </a:solidFill>
              </a:rPr>
              <a:t>jurnal</a:t>
            </a:r>
            <a:r>
              <a:rPr lang="en-US" dirty="0">
                <a:solidFill>
                  <a:schemeClr val="tx1"/>
                </a:solidFill>
              </a:rPr>
              <a:t>, ledger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E9798A5C-6832-49F4-B219-7327EAB6CA55}"/>
              </a:ext>
            </a:extLst>
          </p:cNvPr>
          <p:cNvSpPr/>
          <p:nvPr/>
        </p:nvSpPr>
        <p:spPr>
          <a:xfrm>
            <a:off x="4702792" y="4885732"/>
            <a:ext cx="4650757" cy="1332513"/>
          </a:xfrm>
          <a:prstGeom prst="wedgeRoundRectCallout">
            <a:avLst>
              <a:gd name="adj1" fmla="val -30447"/>
              <a:gd name="adj2" fmla="val -62358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dirty="0" err="1">
                <a:solidFill>
                  <a:schemeClr val="tx1"/>
                </a:solidFill>
              </a:rPr>
              <a:t>merupakan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olahan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rekapitulasi</a:t>
            </a:r>
            <a:r>
              <a:rPr lang="en-US" dirty="0">
                <a:solidFill>
                  <a:schemeClr val="tx1"/>
                </a:solidFill>
              </a:rPr>
              <a:t>)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merinci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transaksi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Contoh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neraca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saldo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laporan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keuangan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0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7" b="8247"/>
          <a:stretch/>
        </p:blipFill>
        <p:spPr>
          <a:xfrm>
            <a:off x="0" y="35718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142" y="0"/>
            <a:ext cx="4719927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F9F467-51CE-4459-A57D-5213EDC98152}"/>
              </a:ext>
            </a:extLst>
          </p:cNvPr>
          <p:cNvSpPr txBox="1">
            <a:spLocks/>
          </p:cNvSpPr>
          <p:nvPr/>
        </p:nvSpPr>
        <p:spPr bwMode="gray">
          <a:xfrm>
            <a:off x="997391" y="3017554"/>
            <a:ext cx="4511427" cy="23876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 err="1"/>
              <a:t>Akses</a:t>
            </a:r>
            <a:r>
              <a:rPr lang="en-US" sz="6600" dirty="0"/>
              <a:t> Data</a:t>
            </a:r>
          </a:p>
        </p:txBody>
      </p:sp>
      <p:pic>
        <p:nvPicPr>
          <p:cNvPr id="10" name="Graphic 9" descr="Transfer">
            <a:extLst>
              <a:ext uri="{FF2B5EF4-FFF2-40B4-BE49-F238E27FC236}">
                <a16:creationId xmlns:a16="http://schemas.microsoft.com/office/drawing/2014/main" id="{D0AA53C5-D6A8-4082-B5E0-E6457F673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2046" y="1094568"/>
            <a:ext cx="2334438" cy="23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9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Data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E2ADE-E031-41AE-8D2C-F0D046E85216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379E35-71C6-44FC-B654-6EB2F7C846BB}"/>
              </a:ext>
            </a:extLst>
          </p:cNvPr>
          <p:cNvSpPr/>
          <p:nvPr/>
        </p:nvSpPr>
        <p:spPr>
          <a:xfrm>
            <a:off x="7317846" y="1193328"/>
            <a:ext cx="2357718" cy="4471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018B47-CD08-4AA9-9E45-161967EA9F38}"/>
              </a:ext>
            </a:extLst>
          </p:cNvPr>
          <p:cNvSpPr/>
          <p:nvPr/>
        </p:nvSpPr>
        <p:spPr>
          <a:xfrm>
            <a:off x="1244260" y="1704316"/>
            <a:ext cx="708212" cy="70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USER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34F2A6-324F-4226-93AD-D0721D45C2AD}"/>
              </a:ext>
            </a:extLst>
          </p:cNvPr>
          <p:cNvSpPr/>
          <p:nvPr/>
        </p:nvSpPr>
        <p:spPr>
          <a:xfrm>
            <a:off x="4050211" y="1498126"/>
            <a:ext cx="1111623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BACKEND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351856-DA2F-408A-9403-84D530DC40F9}"/>
              </a:ext>
            </a:extLst>
          </p:cNvPr>
          <p:cNvSpPr/>
          <p:nvPr/>
        </p:nvSpPr>
        <p:spPr>
          <a:xfrm>
            <a:off x="2445530" y="1498126"/>
            <a:ext cx="1111623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FRONT END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21558A-D2AB-436B-99AA-F3151E0AB64A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 flipV="1">
            <a:off x="1952472" y="2053938"/>
            <a:ext cx="493058" cy="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88C2DE-EB7B-4F14-A4EB-766F0AE8F5DE}"/>
              </a:ext>
            </a:extLst>
          </p:cNvPr>
          <p:cNvCxnSpPr/>
          <p:nvPr/>
        </p:nvCxnSpPr>
        <p:spPr>
          <a:xfrm flipV="1">
            <a:off x="3557153" y="2071865"/>
            <a:ext cx="493058" cy="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n 12">
            <a:extLst>
              <a:ext uri="{FF2B5EF4-FFF2-40B4-BE49-F238E27FC236}">
                <a16:creationId xmlns:a16="http://schemas.microsoft.com/office/drawing/2014/main" id="{85EBA48D-F598-4324-A2E3-83C9B093617E}"/>
              </a:ext>
            </a:extLst>
          </p:cNvPr>
          <p:cNvSpPr/>
          <p:nvPr/>
        </p:nvSpPr>
        <p:spPr>
          <a:xfrm>
            <a:off x="4193645" y="3030837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DB Prod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6C2BD7-9CF1-494A-ABBE-CAF118E64014}"/>
              </a:ext>
            </a:extLst>
          </p:cNvPr>
          <p:cNvCxnSpPr>
            <a:stCxn id="36" idx="2"/>
            <a:endCxn id="41" idx="1"/>
          </p:cNvCxnSpPr>
          <p:nvPr/>
        </p:nvCxnSpPr>
        <p:spPr>
          <a:xfrm flipH="1">
            <a:off x="4606022" y="2609749"/>
            <a:ext cx="1" cy="421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n 16">
            <a:extLst>
              <a:ext uri="{FF2B5EF4-FFF2-40B4-BE49-F238E27FC236}">
                <a16:creationId xmlns:a16="http://schemas.microsoft.com/office/drawing/2014/main" id="{BEDC812B-E1CF-4A6E-A145-53779F118482}"/>
              </a:ext>
            </a:extLst>
          </p:cNvPr>
          <p:cNvSpPr/>
          <p:nvPr/>
        </p:nvSpPr>
        <p:spPr>
          <a:xfrm>
            <a:off x="5574209" y="3030837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DB STAGGING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55CF4C-5D9E-451A-BC8E-F84924BE5088}"/>
              </a:ext>
            </a:extLst>
          </p:cNvPr>
          <p:cNvCxnSpPr>
            <a:stCxn id="41" idx="4"/>
            <a:endCxn id="43" idx="2"/>
          </p:cNvCxnSpPr>
          <p:nvPr/>
        </p:nvCxnSpPr>
        <p:spPr>
          <a:xfrm>
            <a:off x="5018398" y="3579298"/>
            <a:ext cx="555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n 21">
            <a:extLst>
              <a:ext uri="{FF2B5EF4-FFF2-40B4-BE49-F238E27FC236}">
                <a16:creationId xmlns:a16="http://schemas.microsoft.com/office/drawing/2014/main" id="{64644385-CA82-450B-9B8C-D86FD63C66EF}"/>
              </a:ext>
            </a:extLst>
          </p:cNvPr>
          <p:cNvSpPr/>
          <p:nvPr/>
        </p:nvSpPr>
        <p:spPr>
          <a:xfrm>
            <a:off x="8097776" y="1820855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DATAMART</a:t>
            </a:r>
          </a:p>
        </p:txBody>
      </p:sp>
      <p:sp>
        <p:nvSpPr>
          <p:cNvPr id="46" name="Can 22">
            <a:extLst>
              <a:ext uri="{FF2B5EF4-FFF2-40B4-BE49-F238E27FC236}">
                <a16:creationId xmlns:a16="http://schemas.microsoft.com/office/drawing/2014/main" id="{4E948458-FB1F-4B74-8650-1E04C4CCDE5C}"/>
              </a:ext>
            </a:extLst>
          </p:cNvPr>
          <p:cNvSpPr/>
          <p:nvPr/>
        </p:nvSpPr>
        <p:spPr>
          <a:xfrm>
            <a:off x="8097775" y="3128320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DATAMART</a:t>
            </a:r>
          </a:p>
        </p:txBody>
      </p:sp>
      <p:sp>
        <p:nvSpPr>
          <p:cNvPr id="47" name="Can 23">
            <a:extLst>
              <a:ext uri="{FF2B5EF4-FFF2-40B4-BE49-F238E27FC236}">
                <a16:creationId xmlns:a16="http://schemas.microsoft.com/office/drawing/2014/main" id="{4E7AE77D-EE4B-4904-89B3-5044C9C02D51}"/>
              </a:ext>
            </a:extLst>
          </p:cNvPr>
          <p:cNvSpPr/>
          <p:nvPr/>
        </p:nvSpPr>
        <p:spPr>
          <a:xfrm>
            <a:off x="8097774" y="4435785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DATAMART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7ACB12-8B07-4514-9312-7FE08751D14B}"/>
              </a:ext>
            </a:extLst>
          </p:cNvPr>
          <p:cNvSpPr txBox="1"/>
          <p:nvPr/>
        </p:nvSpPr>
        <p:spPr>
          <a:xfrm>
            <a:off x="7537063" y="1344959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DATA WAREHOUSE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9B68E0C-BF47-4389-9161-83F49D17ADC3}"/>
              </a:ext>
            </a:extLst>
          </p:cNvPr>
          <p:cNvCxnSpPr>
            <a:stCxn id="43" idx="4"/>
          </p:cNvCxnSpPr>
          <p:nvPr/>
        </p:nvCxnSpPr>
        <p:spPr>
          <a:xfrm flipV="1">
            <a:off x="6398962" y="3579297"/>
            <a:ext cx="9188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29DD9F02-DD33-45D7-83FA-F32B3E9EB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964" y="493570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DDCEA-B8F1-429B-89E9-AF59F8FABDE6}"/>
              </a:ext>
            </a:extLst>
          </p:cNvPr>
          <p:cNvSpPr txBox="1"/>
          <p:nvPr/>
        </p:nvSpPr>
        <p:spPr>
          <a:xfrm>
            <a:off x="1035831" y="5814036"/>
            <a:ext cx="91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</a:t>
            </a:r>
            <a:endParaRPr lang="en-ID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F10260-E8C9-44C5-85E4-0C8B8BD737A2}"/>
              </a:ext>
            </a:extLst>
          </p:cNvPr>
          <p:cNvCxnSpPr/>
          <p:nvPr/>
        </p:nvCxnSpPr>
        <p:spPr>
          <a:xfrm flipV="1">
            <a:off x="1952364" y="4225241"/>
            <a:ext cx="1968472" cy="8178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CD90A3-160A-4225-9BFE-501CF4984867}"/>
              </a:ext>
            </a:extLst>
          </p:cNvPr>
          <p:cNvCxnSpPr/>
          <p:nvPr/>
        </p:nvCxnSpPr>
        <p:spPr>
          <a:xfrm flipV="1">
            <a:off x="2092036" y="4248252"/>
            <a:ext cx="3621021" cy="12325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D3E5C2A-BA65-4E34-8269-D4279E74A1A9}"/>
              </a:ext>
            </a:extLst>
          </p:cNvPr>
          <p:cNvCxnSpPr/>
          <p:nvPr/>
        </p:nvCxnSpPr>
        <p:spPr>
          <a:xfrm flipV="1">
            <a:off x="2445530" y="4843550"/>
            <a:ext cx="4731125" cy="9704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3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257C9737-F603-4C93-876E-7770A4798086}"/>
              </a:ext>
            </a:extLst>
          </p:cNvPr>
          <p:cNvSpPr txBox="1"/>
          <p:nvPr/>
        </p:nvSpPr>
        <p:spPr>
          <a:xfrm>
            <a:off x="319314" y="6365363"/>
            <a:ext cx="11452685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badi Extra Light" panose="020B0204020104020204" pitchFamily="34" charset="0"/>
              </a:rPr>
              <a:t>Politeknik</a:t>
            </a:r>
            <a:r>
              <a:rPr lang="en-US" dirty="0">
                <a:latin typeface="Abadi Extra Light" panose="020B0204020104020204" pitchFamily="34" charset="0"/>
              </a:rPr>
              <a:t> </a:t>
            </a:r>
            <a:r>
              <a:rPr lang="en-US" dirty="0" err="1">
                <a:latin typeface="Abadi Extra Light" panose="020B0204020104020204" pitchFamily="34" charset="0"/>
              </a:rPr>
              <a:t>Keuangan</a:t>
            </a:r>
            <a:r>
              <a:rPr lang="en-US" dirty="0">
                <a:latin typeface="Abadi Extra Light" panose="020B0204020104020204" pitchFamily="34" charset="0"/>
              </a:rPr>
              <a:t> Negara STAN</a:t>
            </a:r>
            <a:endParaRPr lang="en-ID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E2ADE-E031-41AE-8D2C-F0D046E85216}"/>
              </a:ext>
            </a:extLst>
          </p:cNvPr>
          <p:cNvSpPr txBox="1"/>
          <p:nvPr/>
        </p:nvSpPr>
        <p:spPr>
          <a:xfrm>
            <a:off x="326150" y="6402307"/>
            <a:ext cx="233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Teuku Raja Irfan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Freestyle Script" panose="030804020302050B0404" pitchFamily="66" charset="0"/>
              </a:rPr>
              <a:t>Radarma</a:t>
            </a:r>
            <a:endParaRPr lang="en-ID" dirty="0">
              <a:solidFill>
                <a:schemeClr val="bg1">
                  <a:lumMod val="8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1" name="Can 12">
            <a:extLst>
              <a:ext uri="{FF2B5EF4-FFF2-40B4-BE49-F238E27FC236}">
                <a16:creationId xmlns:a16="http://schemas.microsoft.com/office/drawing/2014/main" id="{85EBA48D-F598-4324-A2E3-83C9B093617E}"/>
              </a:ext>
            </a:extLst>
          </p:cNvPr>
          <p:cNvSpPr/>
          <p:nvPr/>
        </p:nvSpPr>
        <p:spPr>
          <a:xfrm>
            <a:off x="1319131" y="1365333"/>
            <a:ext cx="1049996" cy="10453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Database</a:t>
            </a:r>
          </a:p>
        </p:txBody>
      </p:sp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6FCEFF-EC74-4265-8752-5D0FF136F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54" y="1468286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207F97-FE48-44D7-98FE-892DD54F919E}"/>
              </a:ext>
            </a:extLst>
          </p:cNvPr>
          <p:cNvCxnSpPr>
            <a:cxnSpLocks/>
          </p:cNvCxnSpPr>
          <p:nvPr/>
        </p:nvCxnSpPr>
        <p:spPr>
          <a:xfrm>
            <a:off x="2662046" y="1888012"/>
            <a:ext cx="5775372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83941B-D8A7-42E9-989A-F46A38C9E9DA}"/>
              </a:ext>
            </a:extLst>
          </p:cNvPr>
          <p:cNvSpPr txBox="1"/>
          <p:nvPr/>
        </p:nvSpPr>
        <p:spPr>
          <a:xfrm>
            <a:off x="3722515" y="2013354"/>
            <a:ext cx="369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/ extract / download / import</a:t>
            </a:r>
            <a:endParaRPr lang="en-ID" dirty="0"/>
          </a:p>
        </p:txBody>
      </p:sp>
      <p:sp>
        <p:nvSpPr>
          <p:cNvPr id="31" name="Can 12">
            <a:extLst>
              <a:ext uri="{FF2B5EF4-FFF2-40B4-BE49-F238E27FC236}">
                <a16:creationId xmlns:a16="http://schemas.microsoft.com/office/drawing/2014/main" id="{FF641CE5-9CFF-4F88-A149-6D3CEF815BDD}"/>
              </a:ext>
            </a:extLst>
          </p:cNvPr>
          <p:cNvSpPr/>
          <p:nvPr/>
        </p:nvSpPr>
        <p:spPr>
          <a:xfrm>
            <a:off x="1319131" y="2833993"/>
            <a:ext cx="1049996" cy="10453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Database</a:t>
            </a:r>
          </a:p>
        </p:txBody>
      </p:sp>
      <p:pic>
        <p:nvPicPr>
          <p:cNvPr id="32" name="Graphic 31" descr="Laptop">
            <a:extLst>
              <a:ext uri="{FF2B5EF4-FFF2-40B4-BE49-F238E27FC236}">
                <a16:creationId xmlns:a16="http://schemas.microsoft.com/office/drawing/2014/main" id="{28186C35-1811-4B12-ADB8-1F6ABE890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54" y="2936946"/>
            <a:ext cx="914400" cy="9144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9F9BFA-B56C-4931-B87A-A77DCA572F7C}"/>
              </a:ext>
            </a:extLst>
          </p:cNvPr>
          <p:cNvCxnSpPr>
            <a:cxnSpLocks/>
          </p:cNvCxnSpPr>
          <p:nvPr/>
        </p:nvCxnSpPr>
        <p:spPr>
          <a:xfrm>
            <a:off x="2662046" y="3356672"/>
            <a:ext cx="2727372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3962BB1-DD66-40F2-9E50-E4DCAFCB709C}"/>
              </a:ext>
            </a:extLst>
          </p:cNvPr>
          <p:cNvSpPr txBox="1"/>
          <p:nvPr/>
        </p:nvSpPr>
        <p:spPr>
          <a:xfrm>
            <a:off x="2775981" y="3482014"/>
            <a:ext cx="246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/ extract / export</a:t>
            </a:r>
            <a:endParaRPr lang="en-ID" dirty="0"/>
          </a:p>
        </p:txBody>
      </p:sp>
      <p:pic>
        <p:nvPicPr>
          <p:cNvPr id="13" name="Graphic 12" descr="Disk">
            <a:extLst>
              <a:ext uri="{FF2B5EF4-FFF2-40B4-BE49-F238E27FC236}">
                <a16:creationId xmlns:a16="http://schemas.microsoft.com/office/drawing/2014/main" id="{5B6EAC28-1EA3-43E5-A919-949700514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7810" y="2833993"/>
            <a:ext cx="914400" cy="9144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2F35DA-415C-4608-A15A-32FD96A6D52B}"/>
              </a:ext>
            </a:extLst>
          </p:cNvPr>
          <p:cNvCxnSpPr>
            <a:cxnSpLocks/>
          </p:cNvCxnSpPr>
          <p:nvPr/>
        </p:nvCxnSpPr>
        <p:spPr>
          <a:xfrm>
            <a:off x="6786754" y="3356672"/>
            <a:ext cx="174826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A1F93B9-6BAE-424B-95D3-57B2AA6C792D}"/>
              </a:ext>
            </a:extLst>
          </p:cNvPr>
          <p:cNvSpPr txBox="1"/>
          <p:nvPr/>
        </p:nvSpPr>
        <p:spPr>
          <a:xfrm>
            <a:off x="6844709" y="3482014"/>
            <a:ext cx="155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/ import</a:t>
            </a:r>
            <a:endParaRPr lang="en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D6A3DB-7A9C-4082-B418-16218101F32A}"/>
              </a:ext>
            </a:extLst>
          </p:cNvPr>
          <p:cNvSpPr txBox="1"/>
          <p:nvPr/>
        </p:nvSpPr>
        <p:spPr>
          <a:xfrm>
            <a:off x="5289531" y="3690351"/>
            <a:ext cx="1612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Removeable Storage / </a:t>
            </a:r>
          </a:p>
          <a:p>
            <a:pPr algn="ctr"/>
            <a:r>
              <a:rPr lang="en-US" sz="1100" dirty="0"/>
              <a:t>Cloud storage</a:t>
            </a:r>
            <a:endParaRPr lang="en-ID" sz="1100" dirty="0"/>
          </a:p>
        </p:txBody>
      </p:sp>
      <p:sp>
        <p:nvSpPr>
          <p:cNvPr id="56" name="Can 12">
            <a:extLst>
              <a:ext uri="{FF2B5EF4-FFF2-40B4-BE49-F238E27FC236}">
                <a16:creationId xmlns:a16="http://schemas.microsoft.com/office/drawing/2014/main" id="{BFB5FC1F-6597-4087-85D1-D336DA2C16AB}"/>
              </a:ext>
            </a:extLst>
          </p:cNvPr>
          <p:cNvSpPr/>
          <p:nvPr/>
        </p:nvSpPr>
        <p:spPr>
          <a:xfrm>
            <a:off x="1319131" y="4213029"/>
            <a:ext cx="1049996" cy="10453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Database</a:t>
            </a:r>
          </a:p>
        </p:txBody>
      </p:sp>
      <p:pic>
        <p:nvPicPr>
          <p:cNvPr id="57" name="Graphic 56" descr="Laptop">
            <a:extLst>
              <a:ext uri="{FF2B5EF4-FFF2-40B4-BE49-F238E27FC236}">
                <a16:creationId xmlns:a16="http://schemas.microsoft.com/office/drawing/2014/main" id="{836A31D1-06B5-445E-A5C1-20F28AA4E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54" y="4315982"/>
            <a:ext cx="914400" cy="9144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71F0DF5-6141-4D9C-9238-6F5C28A25E74}"/>
              </a:ext>
            </a:extLst>
          </p:cNvPr>
          <p:cNvCxnSpPr>
            <a:cxnSpLocks/>
          </p:cNvCxnSpPr>
          <p:nvPr/>
        </p:nvCxnSpPr>
        <p:spPr>
          <a:xfrm>
            <a:off x="2662046" y="4735708"/>
            <a:ext cx="5775372" cy="0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868E7A-93C4-498F-A25F-D538D1B3674D}"/>
              </a:ext>
            </a:extLst>
          </p:cNvPr>
          <p:cNvSpPr txBox="1"/>
          <p:nvPr/>
        </p:nvSpPr>
        <p:spPr>
          <a:xfrm>
            <a:off x="4114554" y="4801661"/>
            <a:ext cx="294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Direct access</a:t>
            </a:r>
          </a:p>
          <a:p>
            <a:pPr algn="ctr"/>
            <a:r>
              <a:rPr lang="en-US" dirty="0"/>
              <a:t>ODBC, Database Server, </a:t>
            </a:r>
            <a:r>
              <a:rPr lang="en-US" dirty="0" err="1"/>
              <a:t>dll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94819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2418</TotalTime>
  <Words>1508</Words>
  <Application>Microsoft Office PowerPoint</Application>
  <PresentationFormat>Widescreen</PresentationFormat>
  <Paragraphs>390</Paragraphs>
  <Slides>44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Abadi Extra Light</vt:lpstr>
      <vt:lpstr>Arial</vt:lpstr>
      <vt:lpstr>Arial Black</vt:lpstr>
      <vt:lpstr>Bernard MT Condensed</vt:lpstr>
      <vt:lpstr>Calibri</vt:lpstr>
      <vt:lpstr>Freestyle Script</vt:lpstr>
      <vt:lpstr>Tahoma</vt:lpstr>
      <vt:lpstr>Times New Roman</vt:lpstr>
      <vt:lpstr>Office Theme</vt:lpstr>
      <vt:lpstr>Teknik Audit Berbantuan Komputer</vt:lpstr>
      <vt:lpstr>Rencana Pembelajaran</vt:lpstr>
      <vt:lpstr>Agenda Pertemuan</vt:lpstr>
      <vt:lpstr>Tipe dan Jenis Data</vt:lpstr>
      <vt:lpstr>Format/Tipe Data</vt:lpstr>
      <vt:lpstr>Format/Tipe Data</vt:lpstr>
      <vt:lpstr>PowerPoint Presentation</vt:lpstr>
      <vt:lpstr>Alur Data pada Sistem Informasi</vt:lpstr>
      <vt:lpstr>Contoh Akses Terhadap Data</vt:lpstr>
      <vt:lpstr>Impor Data</vt:lpstr>
      <vt:lpstr>Lingkup Latihan Impor Data</vt:lpstr>
      <vt:lpstr>Delimited</vt:lpstr>
      <vt:lpstr>Delimited File</vt:lpstr>
      <vt:lpstr>Delimited File</vt:lpstr>
      <vt:lpstr>Delimited File</vt:lpstr>
      <vt:lpstr>Delimited File</vt:lpstr>
      <vt:lpstr>Delimited File</vt:lpstr>
      <vt:lpstr>Delimited File</vt:lpstr>
      <vt:lpstr>Fixed Width</vt:lpstr>
      <vt:lpstr>Fixed Width</vt:lpstr>
      <vt:lpstr>Fixed Width</vt:lpstr>
      <vt:lpstr>Fixed Width</vt:lpstr>
      <vt:lpstr>Fixed Width</vt:lpstr>
      <vt:lpstr>Fixed Width</vt:lpstr>
      <vt:lpstr>.mdb</vt:lpstr>
      <vt:lpstr>mdb</vt:lpstr>
      <vt:lpstr>mdb</vt:lpstr>
      <vt:lpstr>mdb</vt:lpstr>
      <vt:lpstr>.dbf</vt:lpstr>
      <vt:lpstr>dbf</vt:lpstr>
      <vt:lpstr>xBRL</vt:lpstr>
      <vt:lpstr>xBRL</vt:lpstr>
      <vt:lpstr>xBRL</vt:lpstr>
      <vt:lpstr>JSON</vt:lpstr>
      <vt:lpstr>JSON</vt:lpstr>
      <vt:lpstr>JSON</vt:lpstr>
      <vt:lpstr>JSON</vt:lpstr>
      <vt:lpstr>JSON</vt:lpstr>
      <vt:lpstr>JSON</vt:lpstr>
      <vt:lpstr>JSON</vt:lpstr>
      <vt:lpstr>JSON</vt:lpstr>
      <vt:lpstr>JSON</vt:lpstr>
      <vt:lpstr>Ikhtisar Latihan I - VI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Dasar</dc:title>
  <dc:creator>Teuku Raja</dc:creator>
  <cp:lastModifiedBy>Teuku Raja</cp:lastModifiedBy>
  <cp:revision>113</cp:revision>
  <dcterms:created xsi:type="dcterms:W3CDTF">2021-03-26T11:50:03Z</dcterms:created>
  <dcterms:modified xsi:type="dcterms:W3CDTF">2021-04-12T12:50:49Z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